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9" r:id="rId3"/>
    <p:sldId id="284" r:id="rId4"/>
    <p:sldId id="290" r:id="rId5"/>
    <p:sldId id="291" r:id="rId6"/>
    <p:sldId id="293" r:id="rId7"/>
    <p:sldId id="294" r:id="rId8"/>
    <p:sldId id="295" r:id="rId9"/>
    <p:sldId id="296" r:id="rId10"/>
    <p:sldId id="300" r:id="rId11"/>
    <p:sldId id="297" r:id="rId12"/>
    <p:sldId id="357" r:id="rId13"/>
    <p:sldId id="301" r:id="rId14"/>
    <p:sldId id="366" r:id="rId15"/>
    <p:sldId id="299" r:id="rId16"/>
    <p:sldId id="304" r:id="rId17"/>
    <p:sldId id="303" r:id="rId18"/>
    <p:sldId id="285" r:id="rId19"/>
    <p:sldId id="306" r:id="rId20"/>
    <p:sldId id="307" r:id="rId21"/>
    <p:sldId id="308" r:id="rId22"/>
    <p:sldId id="359" r:id="rId23"/>
    <p:sldId id="360" r:id="rId24"/>
    <p:sldId id="361" r:id="rId25"/>
    <p:sldId id="362" r:id="rId26"/>
    <p:sldId id="364" r:id="rId27"/>
    <p:sldId id="365"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4" r:id="rId52"/>
    <p:sldId id="333" r:id="rId53"/>
    <p:sldId id="335" r:id="rId54"/>
    <p:sldId id="336" r:id="rId55"/>
    <p:sldId id="338" r:id="rId56"/>
    <p:sldId id="337"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6" r:id="rId74"/>
    <p:sldId id="288" r:id="rId7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007" autoAdjust="0"/>
  </p:normalViewPr>
  <p:slideViewPr>
    <p:cSldViewPr snapToGrid="0">
      <p:cViewPr varScale="1">
        <p:scale>
          <a:sx n="91" d="100"/>
          <a:sy n="91" d="100"/>
        </p:scale>
        <p:origin x="119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鮮少對室內設計進行研究， </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目前已對許多圖片操作有很成熟的技術，例如生成人臉、生成文字、生成音樂等，也延伸出許多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p>
          <a:p>
            <a:r>
              <a:rPr lang="zh-TW" altLang="zh-TW" sz="900" kern="1200" dirty="0" smtClean="0">
                <a:solidFill>
                  <a:schemeClr val="tx1"/>
                </a:solidFill>
                <a:effectLst/>
                <a:latin typeface="+mn-lt"/>
                <a:ea typeface="+mn-ea"/>
                <a:cs typeface="+mn-cs"/>
              </a:rPr>
              <a:t>利如風格轉換技術，將一張普通的獅子變成梵谷畫的如下面這張圖，或是將白天照片變成晚上的照片，而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已存在</a:t>
            </a:r>
            <a:r>
              <a:rPr lang="en-US" altLang="zh-TW" sz="900" kern="1200" dirty="0" smtClean="0">
                <a:solidFill>
                  <a:schemeClr val="tx1"/>
                </a:solidFill>
                <a:effectLst/>
                <a:latin typeface="+mn-lt"/>
                <a:ea typeface="+mn-ea"/>
                <a:cs typeface="+mn-cs"/>
              </a:rPr>
              <a:t>7</a:t>
            </a:r>
            <a:r>
              <a:rPr lang="zh-TW" altLang="zh-TW" sz="900" kern="1200" dirty="0" smtClean="0">
                <a:solidFill>
                  <a:schemeClr val="tx1"/>
                </a:solidFill>
                <a:effectLst/>
                <a:latin typeface="+mn-lt"/>
                <a:ea typeface="+mn-ea"/>
                <a:cs typeface="+mn-cs"/>
              </a:rPr>
              <a:t>年，但卻很少有人對他進行室內設計的研究，所以我將以</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為基礎，對室內設計產業進行研究</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將三維模型轉換為真實照片，</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是一種無監督式學習進行圖片對圖片的變換，</a:t>
            </a:r>
            <a:r>
              <a:rPr lang="zh-TW" altLang="en-US" sz="900" kern="1200" dirty="0" smtClean="0">
                <a:solidFill>
                  <a:schemeClr val="tx1"/>
                </a:solidFill>
                <a:effectLst/>
                <a:latin typeface="+mn-lt"/>
                <a:ea typeface="+mn-ea"/>
                <a:cs typeface="+mn-cs"/>
              </a:rPr>
              <a:t>許多風格轉換都是用</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來運作，</a:t>
            </a:r>
            <a:r>
              <a:rPr lang="zh-TW" altLang="zh-TW" sz="900" kern="1200" dirty="0" smtClean="0">
                <a:solidFill>
                  <a:schemeClr val="tx1"/>
                </a:solidFill>
                <a:effectLst/>
                <a:latin typeface="+mn-lt"/>
                <a:ea typeface="+mn-ea"/>
                <a:cs typeface="+mn-cs"/>
              </a:rPr>
              <a:t>而三維模型轉換為真實照片可以想像成將三維模型的風格轉換成真實照片的風格，雖然普通的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能解決圖片不清晰的問題</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可以看到左邊是三維模型，右邊是真實照片，我想用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的技術達成將三維模型轉換成真實照片的目的，讓圖片更加逼真。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08887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然後這是我初步構想的研究設計</a:t>
            </a:r>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首先訓練前會進行語意分割，因為</a:t>
            </a:r>
            <a:r>
              <a:rPr lang="zh-TW" altLang="en-US" sz="900" kern="1200" dirty="0" smtClean="0">
                <a:solidFill>
                  <a:schemeClr val="tx1"/>
                </a:solidFill>
                <a:effectLst/>
                <a:latin typeface="+mn-lt"/>
                <a:ea typeface="+mn-ea"/>
                <a:cs typeface="+mn-cs"/>
              </a:rPr>
              <a:t>考慮到</a:t>
            </a:r>
            <a:r>
              <a:rPr lang="zh-TW" altLang="zh-TW" sz="900" kern="1200" dirty="0" smtClean="0">
                <a:solidFill>
                  <a:schemeClr val="tx1"/>
                </a:solidFill>
                <a:effectLst/>
                <a:latin typeface="+mn-lt"/>
                <a:ea typeface="+mn-ea"/>
                <a:cs typeface="+mn-cs"/>
              </a:rPr>
              <a:t>室內設計的房間照片會存在著許多物件</a:t>
            </a:r>
          </a:p>
          <a:p>
            <a:r>
              <a:rPr lang="zh-TW" altLang="zh-TW" sz="900" kern="1200" dirty="0" smtClean="0">
                <a:solidFill>
                  <a:schemeClr val="tx1"/>
                </a:solidFill>
                <a:effectLst/>
                <a:latin typeface="+mn-lt"/>
                <a:ea typeface="+mn-ea"/>
                <a:cs typeface="+mn-cs"/>
              </a:rPr>
              <a:t>，如家具，</a:t>
            </a:r>
            <a:r>
              <a:rPr lang="zh-TW" altLang="en-US" sz="900" kern="1200" dirty="0" smtClean="0">
                <a:solidFill>
                  <a:schemeClr val="tx1"/>
                </a:solidFill>
                <a:effectLst/>
                <a:latin typeface="+mn-lt"/>
                <a:ea typeface="+mn-ea"/>
                <a:cs typeface="+mn-cs"/>
              </a:rPr>
              <a:t>椅子、桌子；櫃子等，</a:t>
            </a:r>
            <a:r>
              <a:rPr lang="zh-TW" altLang="zh-TW" sz="900" kern="1200" dirty="0" smtClean="0">
                <a:solidFill>
                  <a:schemeClr val="tx1"/>
                </a:solidFill>
                <a:effectLst/>
                <a:latin typeface="+mn-lt"/>
                <a:ea typeface="+mn-ea"/>
                <a:cs typeface="+mn-cs"/>
              </a:rPr>
              <a:t>所以我想在訓練前先透過語意分割抓取家具的輪廓避免在訓練的過程丟失細節，而現在著名語意分割架構也有許多例如</a:t>
            </a:r>
            <a:r>
              <a:rPr lang="en-US" altLang="zh-TW" sz="900" kern="1200" dirty="0" smtClean="0">
                <a:solidFill>
                  <a:schemeClr val="tx1"/>
                </a:solidFill>
                <a:effectLst/>
                <a:latin typeface="+mn-lt"/>
                <a:ea typeface="+mn-ea"/>
                <a:cs typeface="+mn-cs"/>
              </a:rPr>
              <a:t>FCN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U-Net</a:t>
            </a:r>
            <a:r>
              <a:rPr lang="zh-TW" altLang="zh-TW" sz="900" kern="1200" dirty="0" smtClean="0">
                <a:solidFill>
                  <a:schemeClr val="tx1"/>
                </a:solidFill>
                <a:effectLst/>
                <a:latin typeface="+mn-lt"/>
                <a:ea typeface="+mn-ea"/>
                <a:cs typeface="+mn-cs"/>
              </a:rPr>
              <a:t>等都是有名的語意分割工具。</a:t>
            </a:r>
          </a:p>
          <a:p>
            <a:r>
              <a:rPr lang="zh-TW" altLang="zh-TW" sz="900" kern="1200" dirty="0" smtClean="0">
                <a:solidFill>
                  <a:schemeClr val="tx1"/>
                </a:solidFill>
                <a:effectLst/>
                <a:latin typeface="+mn-lt"/>
                <a:ea typeface="+mn-ea"/>
                <a:cs typeface="+mn-cs"/>
              </a:rPr>
              <a:t>接著在訓練時在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加入影像濾波層，影像濾波層是由許多影像濾波器所組成，他能夠將影像平滑化，減少雜訊出現，且透過增強內核的方式也能達到增強細節的效果。</a:t>
            </a:r>
          </a:p>
          <a:p>
            <a:r>
              <a:rPr lang="zh-TW" altLang="zh-TW" sz="900" kern="1200" dirty="0" smtClean="0">
                <a:solidFill>
                  <a:schemeClr val="tx1"/>
                </a:solidFill>
                <a:effectLst/>
                <a:latin typeface="+mn-lt"/>
                <a:ea typeface="+mn-ea"/>
                <a:cs typeface="+mn-cs"/>
              </a:rPr>
              <a:t>而室內設計的本質在於設計，還沒居住的情況下，最能滿足客戶的設計因素不是居住的舒不舒服，而是在於視覺也就是設計的風格，因此我想透過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生成出特定風格的照片，再將生成後的照片丟進</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的辨識風格模型進行辨識，若辨識出來的準確率能到達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上面是語意分割的效果，能夠抓取物件輪廓，避免在訓練過程丟失物件</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下面是影像濾波器將影像平滑化的效果，效果是能將那些胡椒鹽雜訊去除，將影像平滑化</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1752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再來是我的研究目的</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此研究使用生成對抗網路將室內設計三維模型轉換為真實照片，並利用</a:t>
            </a:r>
            <a:r>
              <a:rPr lang="en-US" altLang="zh-TW" sz="900" kern="1200" dirty="0" smtClean="0">
                <a:solidFill>
                  <a:schemeClr val="tx1"/>
                </a:solidFill>
                <a:effectLst/>
                <a:latin typeface="+mn-lt"/>
                <a:ea typeface="+mn-ea"/>
                <a:cs typeface="+mn-cs"/>
              </a:rPr>
              <a:t>JK</a:t>
            </a:r>
            <a:r>
              <a:rPr lang="zh-TW" altLang="zh-TW" sz="900" kern="1200" dirty="0" smtClean="0">
                <a:solidFill>
                  <a:schemeClr val="tx1"/>
                </a:solidFill>
                <a:effectLst/>
                <a:latin typeface="+mn-lt"/>
                <a:ea typeface="+mn-ea"/>
                <a:cs typeface="+mn-cs"/>
              </a:rPr>
              <a:t>模型對轉換後照片進行模型評估，最後希望透過本研究訓練出來的模型，能夠快速地將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草圖轉換為真實照片，以解決的時間、技術以及金錢問題以滿足客戶需求，</a:t>
            </a:r>
            <a:r>
              <a:rPr lang="zh-TW" altLang="en-US" sz="900" dirty="0" smtClean="0"/>
              <a:t>讓沒有設計能力的人也能得到所需的照片。</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我的研究問題是</a:t>
            </a:r>
            <a:r>
              <a:rPr lang="en-US" altLang="zh-TW" sz="900" kern="1200" dirty="0" smtClean="0">
                <a:solidFill>
                  <a:schemeClr val="tx1"/>
                </a:solidFill>
                <a:effectLst/>
                <a:latin typeface="+mn-lt"/>
                <a:ea typeface="+mn-ea"/>
                <a:cs typeface="+mn-cs"/>
              </a:rPr>
              <a:t>: A.</a:t>
            </a:r>
            <a:r>
              <a:rPr lang="zh-TW" altLang="zh-TW" sz="900" kern="1200" dirty="0" smtClean="0">
                <a:solidFill>
                  <a:schemeClr val="tx1"/>
                </a:solidFill>
                <a:effectLst/>
                <a:latin typeface="+mn-lt"/>
                <a:ea typeface="+mn-ea"/>
                <a:cs typeface="+mn-cs"/>
              </a:rPr>
              <a:t>訓練前加入語意分割，增強輪廓，觀察訓練結果</a:t>
            </a:r>
          </a:p>
          <a:p>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加入影像濾波層，將影像平滑化，觀察訓練成果</a:t>
            </a:r>
          </a:p>
          <a:p>
            <a:r>
              <a:rPr lang="en-US" altLang="zh-TW" sz="900" kern="1200" dirty="0" smtClean="0">
                <a:solidFill>
                  <a:schemeClr val="tx1"/>
                </a:solidFill>
                <a:effectLst/>
                <a:latin typeface="+mn-lt"/>
                <a:ea typeface="+mn-ea"/>
                <a:cs typeface="+mn-cs"/>
              </a:rPr>
              <a:t>C. </a:t>
            </a:r>
            <a:r>
              <a:rPr lang="zh-TW" altLang="zh-TW" sz="900" kern="1200" dirty="0" smtClean="0">
                <a:solidFill>
                  <a:schemeClr val="tx1"/>
                </a:solidFill>
                <a:effectLst/>
                <a:latin typeface="+mn-lt"/>
                <a:ea typeface="+mn-ea"/>
                <a:cs typeface="+mn-cs"/>
              </a:rPr>
              <a:t>透過不同的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挑選出效果最佳的照片，產生出特定風格之照片，並丟入</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模型進行風格辨識</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此研究方法的步驟分為三點</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先準備室內設計風格的資料集，</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訓練識別設計風格的模型，</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對驗證資料進行風格識別</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1881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首先是設計風格資料的準備</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此研究的模型資料集用韓國住宅常見設計風格的客廳照片。</a:t>
            </a:r>
          </a:p>
          <a:p>
            <a:r>
              <a:rPr lang="zh-TW" altLang="zh-TW" sz="900" kern="1200" dirty="0" smtClean="0">
                <a:solidFill>
                  <a:schemeClr val="tx1"/>
                </a:solidFill>
                <a:effectLst/>
                <a:latin typeface="+mn-lt"/>
                <a:ea typeface="+mn-ea"/>
                <a:cs typeface="+mn-cs"/>
              </a:rPr>
              <a:t>蒐集來自</a:t>
            </a:r>
            <a:r>
              <a:rPr lang="en-US" altLang="zh-TW" sz="900" kern="1200" dirty="0" err="1" smtClean="0">
                <a:solidFill>
                  <a:schemeClr val="tx1"/>
                </a:solidFill>
                <a:effectLst/>
                <a:latin typeface="+mn-lt"/>
                <a:ea typeface="+mn-ea"/>
                <a:cs typeface="+mn-cs"/>
              </a:rPr>
              <a:t>Daum</a:t>
            </a:r>
            <a:r>
              <a:rPr lang="zh-TW" altLang="zh-TW" sz="900" kern="1200" dirty="0" smtClean="0">
                <a:solidFill>
                  <a:schemeClr val="tx1"/>
                </a:solidFill>
                <a:effectLst/>
                <a:latin typeface="+mn-lt"/>
                <a:ea typeface="+mn-ea"/>
                <a:cs typeface="+mn-cs"/>
              </a:rPr>
              <a:t>房地產、</a:t>
            </a:r>
            <a:r>
              <a:rPr lang="en-US" altLang="zh-TW" sz="900" kern="1200" dirty="0" err="1" smtClean="0">
                <a:solidFill>
                  <a:schemeClr val="tx1"/>
                </a:solidFill>
                <a:effectLst/>
                <a:latin typeface="+mn-lt"/>
                <a:ea typeface="+mn-ea"/>
                <a:cs typeface="+mn-cs"/>
              </a:rPr>
              <a:t>Ohouse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Ggumim</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Houzz</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Zipdoc</a:t>
            </a:r>
            <a:r>
              <a:rPr lang="zh-TW" altLang="zh-TW" sz="900" kern="1200" dirty="0" smtClean="0">
                <a:solidFill>
                  <a:schemeClr val="tx1"/>
                </a:solidFill>
                <a:effectLst/>
                <a:latin typeface="+mn-lt"/>
                <a:ea typeface="+mn-ea"/>
                <a:cs typeface="+mn-cs"/>
              </a:rPr>
              <a:t>等室內設計共享平台的資料，蒐集時間為</a:t>
            </a:r>
            <a:r>
              <a:rPr lang="en-US" altLang="zh-TW" sz="900" kern="1200" dirty="0" smtClean="0">
                <a:solidFill>
                  <a:schemeClr val="tx1"/>
                </a:solidFill>
                <a:effectLst/>
                <a:latin typeface="+mn-lt"/>
                <a:ea typeface="+mn-ea"/>
                <a:cs typeface="+mn-cs"/>
              </a:rPr>
              <a:t>2020/2-2020/6</a:t>
            </a:r>
            <a:r>
              <a:rPr lang="zh-TW" altLang="zh-TW" sz="900" kern="1200" dirty="0" smtClean="0">
                <a:solidFill>
                  <a:schemeClr val="tx1"/>
                </a:solidFill>
                <a:effectLst/>
                <a:latin typeface="+mn-lt"/>
                <a:ea typeface="+mn-ea"/>
                <a:cs typeface="+mn-cs"/>
              </a:rPr>
              <a:t>，每個平台都提供帶有風格標籤的圖片，並且保留了具有良好視野的圖片，最後蒐集了</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張圖片，每種風格有</a:t>
            </a:r>
            <a:r>
              <a:rPr lang="en-US" altLang="zh-TW" sz="900" kern="1200" dirty="0" smtClean="0">
                <a:solidFill>
                  <a:schemeClr val="tx1"/>
                </a:solidFill>
                <a:effectLst/>
                <a:latin typeface="+mn-lt"/>
                <a:ea typeface="+mn-ea"/>
                <a:cs typeface="+mn-cs"/>
              </a:rPr>
              <a:t>120</a:t>
            </a:r>
            <a:r>
              <a:rPr lang="zh-TW" altLang="zh-TW" sz="900" kern="1200" dirty="0" smtClean="0">
                <a:solidFill>
                  <a:schemeClr val="tx1"/>
                </a:solidFill>
                <a:effectLst/>
                <a:latin typeface="+mn-lt"/>
                <a:ea typeface="+mn-ea"/>
                <a:cs typeface="+mn-cs"/>
              </a:rPr>
              <a:t>張，分別為現代、自然、古典、休閒風。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75939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接著是資料的預處理</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第一步是標註圖片的風格，將每張圖片標註他是哪種風格</a:t>
            </a:r>
          </a:p>
          <a:p>
            <a:r>
              <a:rPr lang="zh-TW" altLang="zh-TW" sz="900" kern="1200" dirty="0" smtClean="0">
                <a:solidFill>
                  <a:schemeClr val="tx1"/>
                </a:solidFill>
                <a:effectLst/>
                <a:latin typeface="+mn-lt"/>
                <a:ea typeface="+mn-ea"/>
                <a:cs typeface="+mn-cs"/>
              </a:rPr>
              <a:t>再來是調整圖片的大小，這在訓練時是必要的，因為這個研究為遷移學習使用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當主要骨幹網路來進行訓練，而</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的輸入須將圖片調整至</a:t>
            </a:r>
            <a:r>
              <a:rPr lang="en-US" altLang="zh-TW" sz="900" kern="1200" dirty="0" smtClean="0">
                <a:solidFill>
                  <a:schemeClr val="tx1"/>
                </a:solidFill>
                <a:effectLst/>
                <a:latin typeface="+mn-lt"/>
                <a:ea typeface="+mn-ea"/>
                <a:cs typeface="+mn-cs"/>
              </a:rPr>
              <a:t>224*224</a:t>
            </a:r>
            <a:r>
              <a:rPr lang="zh-TW" altLang="zh-TW" sz="900" kern="1200" dirty="0" smtClean="0">
                <a:solidFill>
                  <a:schemeClr val="tx1"/>
                </a:solidFill>
                <a:effectLst/>
                <a:latin typeface="+mn-lt"/>
                <a:ea typeface="+mn-ea"/>
                <a:cs typeface="+mn-cs"/>
              </a:rPr>
              <a:t>，因此在資料的預處理須先把每張圖片的尺寸改為</a:t>
            </a:r>
            <a:r>
              <a:rPr lang="en-US" altLang="zh-TW" sz="900" kern="1200" dirty="0" smtClean="0">
                <a:solidFill>
                  <a:schemeClr val="tx1"/>
                </a:solidFill>
                <a:effectLst/>
                <a:latin typeface="+mn-lt"/>
                <a:ea typeface="+mn-ea"/>
                <a:cs typeface="+mn-cs"/>
              </a:rPr>
              <a:t>224*224</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再來是數據增強，數據增強在訓練模型是很有用的，而數據增強的方法有將圖片做旋轉、平移、縮放、翻轉、剪切等，但過度的變形會擔心訓練模型過擬合，因此修改時須考慮到數據集的特性，所以說左右翻轉跟縮放、旋轉是比較合理的方法。</a:t>
            </a:r>
          </a:p>
          <a:p>
            <a:r>
              <a:rPr lang="zh-TW" altLang="zh-TW" sz="900" kern="1200" dirty="0" smtClean="0">
                <a:solidFill>
                  <a:schemeClr val="tx1"/>
                </a:solidFill>
                <a:effectLst/>
                <a:latin typeface="+mn-lt"/>
                <a:ea typeface="+mn-ea"/>
                <a:cs typeface="+mn-cs"/>
              </a:rPr>
              <a:t>因此最後將</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張先分為</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張訓練集跟</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張驗證集，再將</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張左右翻轉，得到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張，再將</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張進行縮放跟旋轉，最後得到</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張，最後將訓練的資料集分為</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張，以不同的數量進行訓練，用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當訓練集，</a:t>
            </a:r>
            <a:r>
              <a:rPr lang="en-US" altLang="zh-TW" sz="900" kern="1200" dirty="0" smtClean="0">
                <a:solidFill>
                  <a:schemeClr val="tx1"/>
                </a:solidFill>
                <a:effectLst/>
                <a:latin typeface="+mn-lt"/>
                <a:ea typeface="+mn-ea"/>
                <a:cs typeface="+mn-cs"/>
              </a:rPr>
              <a:t>20%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，比較這些數量訓練後的成果。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880704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為了加快訓練，此研究使用了遷移學習，遷移學習可以將類似問題的訓練模型被重新用於類似的新問題，以節省訓練的時間及計算性能，而此研究用預訓練過的模型</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來當作骨幹網路，</a:t>
            </a:r>
            <a:r>
              <a:rPr lang="en-US" altLang="zh-TW" sz="900" kern="1200" dirty="0" smtClean="0">
                <a:solidFill>
                  <a:schemeClr val="tx1"/>
                </a:solidFill>
                <a:effectLst/>
                <a:latin typeface="+mn-lt"/>
                <a:ea typeface="+mn-ea"/>
                <a:cs typeface="+mn-cs"/>
              </a:rPr>
              <a:t>Places365 </a:t>
            </a:r>
            <a:r>
              <a:rPr lang="zh-TW" altLang="zh-TW" sz="900" kern="1200" dirty="0" smtClean="0">
                <a:solidFill>
                  <a:schemeClr val="tx1"/>
                </a:solidFill>
                <a:effectLst/>
                <a:latin typeface="+mn-lt"/>
                <a:ea typeface="+mn-ea"/>
                <a:cs typeface="+mn-cs"/>
              </a:rPr>
              <a:t>是用於各種類型場景（例如，室內、室外、辦公室和自助餐廳）的流行數據集的模型辨識，而</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是使用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來當骨幹網路，接著在</a:t>
            </a:r>
            <a:r>
              <a:rPr lang="en-US" altLang="zh-TW" sz="900" kern="1200" dirty="0" smtClean="0">
                <a:solidFill>
                  <a:schemeClr val="tx1"/>
                </a:solidFill>
                <a:effectLst/>
                <a:latin typeface="+mn-lt"/>
                <a:ea typeface="+mn-ea"/>
                <a:cs typeface="+mn-cs"/>
              </a:rPr>
              <a:t>Places365</a:t>
            </a:r>
            <a:r>
              <a:rPr lang="zh-TW" altLang="zh-TW" sz="900" kern="1200" dirty="0" smtClean="0">
                <a:solidFill>
                  <a:schemeClr val="tx1"/>
                </a:solidFill>
                <a:effectLst/>
                <a:latin typeface="+mn-lt"/>
                <a:ea typeface="+mn-ea"/>
                <a:cs typeface="+mn-cs"/>
              </a:rPr>
              <a:t>的後面添加新的神經網路，這個神經網路有</a:t>
            </a:r>
            <a:r>
              <a:rPr lang="en-US" altLang="zh-TW" sz="900" kern="1200" dirty="0" smtClean="0">
                <a:solidFill>
                  <a:schemeClr val="tx1"/>
                </a:solidFill>
                <a:effectLst/>
                <a:latin typeface="+mn-lt"/>
                <a:ea typeface="+mn-ea"/>
                <a:cs typeface="+mn-cs"/>
              </a:rPr>
              <a:t>256</a:t>
            </a:r>
            <a:r>
              <a:rPr lang="zh-TW" altLang="zh-TW" sz="900" kern="1200" dirty="0" smtClean="0">
                <a:solidFill>
                  <a:schemeClr val="tx1"/>
                </a:solidFill>
                <a:effectLst/>
                <a:latin typeface="+mn-lt"/>
                <a:ea typeface="+mn-ea"/>
                <a:cs typeface="+mn-cs"/>
              </a:rPr>
              <a:t>個輸出全連接層，一個</a:t>
            </a:r>
            <a:r>
              <a:rPr lang="en-US" altLang="zh-TW" sz="900" kern="1200" dirty="0" smtClean="0">
                <a:solidFill>
                  <a:schemeClr val="tx1"/>
                </a:solidFill>
                <a:effectLst/>
                <a:latin typeface="+mn-lt"/>
                <a:ea typeface="+mn-ea"/>
                <a:cs typeface="+mn-cs"/>
              </a:rPr>
              <a:t>Dropout(0.5)</a:t>
            </a:r>
            <a:r>
              <a:rPr lang="zh-TW" altLang="zh-TW" sz="900" kern="1200" dirty="0" smtClean="0">
                <a:solidFill>
                  <a:schemeClr val="tx1"/>
                </a:solidFill>
                <a:effectLst/>
                <a:latin typeface="+mn-lt"/>
                <a:ea typeface="+mn-ea"/>
                <a:cs typeface="+mn-cs"/>
              </a:rPr>
              <a:t>及一個</a:t>
            </a:r>
            <a:r>
              <a:rPr lang="en-US" altLang="zh-TW" sz="900" kern="1200" dirty="0" err="1" smtClean="0">
                <a:solidFill>
                  <a:schemeClr val="tx1"/>
                </a:solidFill>
                <a:effectLst/>
                <a:latin typeface="+mn-lt"/>
                <a:ea typeface="+mn-ea"/>
                <a:cs typeface="+mn-cs"/>
              </a:rPr>
              <a:t>softmax</a:t>
            </a:r>
            <a:r>
              <a:rPr lang="zh-TW" altLang="zh-TW" sz="900" kern="1200" dirty="0" smtClean="0">
                <a:solidFill>
                  <a:schemeClr val="tx1"/>
                </a:solidFill>
                <a:effectLst/>
                <a:latin typeface="+mn-lt"/>
                <a:ea typeface="+mn-ea"/>
                <a:cs typeface="+mn-cs"/>
              </a:rPr>
              <a:t>激活函數所組成。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52632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再來是研究結果</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首先是</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張訓練集訓練後，用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張測試集預測後的混淆矩陣結果如下，</a:t>
            </a:r>
          </a:p>
          <a:p>
            <a:r>
              <a:rPr lang="zh-TW" altLang="zh-TW" sz="900" kern="1200" dirty="0" smtClean="0">
                <a:solidFill>
                  <a:schemeClr val="tx1"/>
                </a:solidFill>
                <a:effectLst/>
                <a:latin typeface="+mn-lt"/>
                <a:ea typeface="+mn-ea"/>
                <a:cs typeface="+mn-cs"/>
              </a:rPr>
              <a:t>從上到下分別為休閒、古典、現代、自然風，從左至右也一樣，</a:t>
            </a:r>
          </a:p>
          <a:p>
            <a:r>
              <a:rPr lang="zh-TW" altLang="zh-TW" sz="900" kern="1200" dirty="0" smtClean="0">
                <a:solidFill>
                  <a:schemeClr val="tx1"/>
                </a:solidFill>
                <a:effectLst/>
                <a:latin typeface="+mn-lt"/>
                <a:ea typeface="+mn-ea"/>
                <a:cs typeface="+mn-cs"/>
              </a:rPr>
              <a:t>可以看到休閒風預測正確機率為</a:t>
            </a:r>
            <a:r>
              <a:rPr lang="en-US" altLang="zh-TW" sz="900" kern="1200" dirty="0" smtClean="0">
                <a:solidFill>
                  <a:schemeClr val="tx1"/>
                </a:solidFill>
                <a:effectLst/>
                <a:latin typeface="+mn-lt"/>
                <a:ea typeface="+mn-ea"/>
                <a:cs typeface="+mn-cs"/>
              </a:rPr>
              <a:t>90%</a:t>
            </a:r>
            <a:r>
              <a:rPr lang="zh-TW" altLang="zh-TW" sz="900" kern="1200" dirty="0" smtClean="0">
                <a:solidFill>
                  <a:schemeClr val="tx1"/>
                </a:solidFill>
                <a:effectLst/>
                <a:latin typeface="+mn-lt"/>
                <a:ea typeface="+mn-ea"/>
                <a:cs typeface="+mn-cs"/>
              </a:rPr>
              <a:t>，古典風</a:t>
            </a:r>
            <a:r>
              <a:rPr lang="en-US" altLang="zh-TW" sz="900" kern="1200" dirty="0" smtClean="0">
                <a:solidFill>
                  <a:schemeClr val="tx1"/>
                </a:solidFill>
                <a:effectLst/>
                <a:latin typeface="+mn-lt"/>
                <a:ea typeface="+mn-ea"/>
                <a:cs typeface="+mn-cs"/>
              </a:rPr>
              <a:t>65%</a:t>
            </a:r>
            <a:r>
              <a:rPr lang="zh-TW" altLang="zh-TW" sz="900" kern="1200" dirty="0" smtClean="0">
                <a:solidFill>
                  <a:schemeClr val="tx1"/>
                </a:solidFill>
                <a:effectLst/>
                <a:latin typeface="+mn-lt"/>
                <a:ea typeface="+mn-ea"/>
                <a:cs typeface="+mn-cs"/>
              </a:rPr>
              <a:t>，現代風</a:t>
            </a:r>
            <a:r>
              <a:rPr lang="en-US" altLang="zh-TW" sz="900" kern="1200" dirty="0" smtClean="0">
                <a:solidFill>
                  <a:schemeClr val="tx1"/>
                </a:solidFill>
                <a:effectLst/>
                <a:latin typeface="+mn-lt"/>
                <a:ea typeface="+mn-ea"/>
                <a:cs typeface="+mn-cs"/>
              </a:rPr>
              <a:t>85%</a:t>
            </a:r>
            <a:r>
              <a:rPr lang="zh-TW" altLang="zh-TW" sz="900" kern="1200" dirty="0" smtClean="0">
                <a:solidFill>
                  <a:schemeClr val="tx1"/>
                </a:solidFill>
                <a:effectLst/>
                <a:latin typeface="+mn-lt"/>
                <a:ea typeface="+mn-ea"/>
                <a:cs typeface="+mn-cs"/>
              </a:rPr>
              <a:t>，自然風</a:t>
            </a:r>
            <a:r>
              <a:rPr lang="en-US" altLang="zh-TW" sz="900" kern="1200" dirty="0" smtClean="0">
                <a:solidFill>
                  <a:schemeClr val="tx1"/>
                </a:solidFill>
                <a:effectLst/>
                <a:latin typeface="+mn-lt"/>
                <a:ea typeface="+mn-ea"/>
                <a:cs typeface="+mn-cs"/>
              </a:rPr>
              <a:t>35%</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總準確率為</a:t>
            </a:r>
            <a:r>
              <a:rPr lang="en-US" altLang="zh-TW" sz="900" kern="1200" dirty="0" smtClean="0">
                <a:solidFill>
                  <a:schemeClr val="tx1"/>
                </a:solidFill>
                <a:effectLst/>
                <a:latin typeface="+mn-lt"/>
                <a:ea typeface="+mn-ea"/>
                <a:cs typeface="+mn-cs"/>
              </a:rPr>
              <a:t>68.8%(top-1)</a:t>
            </a:r>
            <a:r>
              <a:rPr lang="zh-TW" altLang="zh-TW" sz="900" kern="1200" dirty="0" smtClean="0">
                <a:solidFill>
                  <a:schemeClr val="tx1"/>
                </a:solidFill>
                <a:effectLst/>
                <a:latin typeface="+mn-lt"/>
                <a:ea typeface="+mn-ea"/>
                <a:cs typeface="+mn-cs"/>
              </a:rPr>
              <a:t>，可以看出前面三個都訓練得不錯，只有自然風不太理想，透過混淆矩陣發現，自然風時常與古典風搞混。</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31645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這些分別是不同資料集數量去訓練的，</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32.4%</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54.3%</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59.8%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張反而下降了變成</a:t>
            </a:r>
            <a:r>
              <a:rPr lang="en-US" altLang="zh-TW" sz="900" kern="1200" dirty="0" smtClean="0">
                <a:solidFill>
                  <a:schemeClr val="tx1"/>
                </a:solidFill>
                <a:effectLst/>
                <a:latin typeface="+mn-lt"/>
                <a:ea typeface="+mn-ea"/>
                <a:cs typeface="+mn-cs"/>
              </a:rPr>
              <a:t>61.5%</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章訓練的效果是最佳的高達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，且這些都是</a:t>
            </a:r>
            <a:r>
              <a:rPr lang="en-US" altLang="zh-TW" sz="900" kern="1200" dirty="0" smtClean="0">
                <a:solidFill>
                  <a:schemeClr val="tx1"/>
                </a:solidFill>
                <a:effectLst/>
                <a:latin typeface="+mn-lt"/>
                <a:ea typeface="+mn-ea"/>
                <a:cs typeface="+mn-cs"/>
              </a:rPr>
              <a:t>Top-1</a:t>
            </a:r>
            <a:r>
              <a:rPr lang="zh-TW" altLang="zh-TW" sz="900" kern="1200" dirty="0" smtClean="0">
                <a:solidFill>
                  <a:schemeClr val="tx1"/>
                </a:solidFill>
                <a:effectLst/>
                <a:latin typeface="+mn-lt"/>
                <a:ea typeface="+mn-ea"/>
                <a:cs typeface="+mn-cs"/>
              </a:rPr>
              <a:t>的預測結果，</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已經很接近人類了。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555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解決下雨天照片雨痕的問題，要將下雨天照片的雨水去除，而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發生改變產生模糊的情況，因此此研究使用多尺度加權</a:t>
            </a:r>
            <a:r>
              <a:rPr lang="en-US" altLang="zh-TW" sz="900" kern="1200" dirty="0" smtClean="0">
                <a:solidFill>
                  <a:schemeClr val="tx1"/>
                </a:solidFill>
                <a:effectLst/>
                <a:latin typeface="+mn-lt"/>
                <a:ea typeface="+mn-ea"/>
                <a:cs typeface="+mn-cs"/>
              </a:rPr>
              <a:t>module </a:t>
            </a:r>
            <a:r>
              <a:rPr lang="zh-TW" altLang="zh-TW" sz="900" kern="1200" dirty="0" smtClean="0">
                <a:solidFill>
                  <a:schemeClr val="tx1"/>
                </a:solidFill>
                <a:effectLst/>
                <a:latin typeface="+mn-lt"/>
                <a:ea typeface="+mn-ea"/>
                <a:cs typeface="+mn-cs"/>
              </a:rPr>
              <a:t>來加強特徵的提取，再用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利用他的鑑別器和生成器對抗的特點更有效的去除雨水，保留更逼真的圖片，因此此研究</a:t>
            </a:r>
            <a:r>
              <a:rPr lang="zh-TW" altLang="en-US" sz="900" kern="1200" dirty="0" smtClean="0">
                <a:solidFill>
                  <a:schemeClr val="tx1"/>
                </a:solidFill>
                <a:effectLst/>
                <a:latin typeface="+mn-lt"/>
                <a:ea typeface="+mn-ea"/>
                <a:cs typeface="+mn-cs"/>
              </a:rPr>
              <a:t>提</a:t>
            </a:r>
            <a:r>
              <a:rPr lang="zh-TW" altLang="zh-TW" sz="900" kern="1200" dirty="0" smtClean="0">
                <a:solidFill>
                  <a:schemeClr val="tx1"/>
                </a:solidFill>
                <a:effectLst/>
                <a:latin typeface="+mn-lt"/>
                <a:ea typeface="+mn-ea"/>
                <a:cs typeface="+mn-cs"/>
              </a:rPr>
              <a:t>出一個新的</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叫做</a:t>
            </a:r>
            <a:r>
              <a:rPr lang="en-US" altLang="zh-TW" sz="900" kern="1200" dirty="0" smtClean="0">
                <a:solidFill>
                  <a:schemeClr val="tx1"/>
                </a:solidFill>
                <a:effectLst/>
                <a:latin typeface="+mn-lt"/>
                <a:ea typeface="+mn-ea"/>
                <a:cs typeface="+mn-cs"/>
              </a:rPr>
              <a:t>MWA-GAN</a:t>
            </a:r>
            <a:r>
              <a:rPr lang="zh-TW" altLang="zh-TW" sz="900" kern="1200" dirty="0" smtClean="0">
                <a:solidFill>
                  <a:schemeClr val="tx1"/>
                </a:solidFill>
                <a:effectLst/>
                <a:latin typeface="+mn-lt"/>
                <a:ea typeface="+mn-ea"/>
                <a:cs typeface="+mn-cs"/>
              </a:rPr>
              <a:t>來與其他著名的除雨模型進行比較。</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以</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為主軸</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而生成器多加幾個</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比較複雜所以我提出來解釋，生成器比較複雜，我提出來解釋</a:t>
            </a:r>
          </a:p>
          <a:p>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的使用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一般在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a:t>
            </a:r>
            <a:r>
              <a:rPr lang="zh-TW" altLang="en-US" sz="900" kern="1200" dirty="0" smtClean="0">
                <a:solidFill>
                  <a:schemeClr val="tx1"/>
                </a:solidFill>
                <a:effectLst/>
                <a:latin typeface="+mn-lt"/>
                <a:ea typeface="+mn-ea"/>
                <a:cs typeface="+mn-cs"/>
              </a:rPr>
              <a:t>還有一個</a:t>
            </a:r>
            <a:r>
              <a:rPr lang="zh-TW" altLang="zh-TW" sz="900" kern="1200" dirty="0" smtClean="0">
                <a:solidFill>
                  <a:schemeClr val="tx1"/>
                </a:solidFill>
                <a:effectLst/>
                <a:latin typeface="+mn-lt"/>
                <a:ea typeface="+mn-ea"/>
                <a:cs typeface="+mn-cs"/>
              </a:rPr>
              <a:t>方法</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使用擴張卷積，但擴張卷會有間隔，有間隔會產生網格偽影，為解決此問題而使用三路擴張卷積，三條路徑使用三個不同的擴張卷積，最後融合解決網格偽影的問題，然後三個擴張卷積分別使用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的擴張因子，達到多尺寸特徵的抓取，一方面解決了網格偽影問題，另一方面可以使最終的特徵圖包含不同尺度的訊息，使網絡能夠提取更豐富的雨線特徵</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最後感受野為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這個就像</a:t>
            </a:r>
            <a:r>
              <a:rPr lang="en-US" altLang="zh-TW" sz="900" kern="1200" dirty="0" smtClean="0">
                <a:solidFill>
                  <a:schemeClr val="tx1"/>
                </a:solidFill>
                <a:effectLst/>
                <a:latin typeface="+mn-lt"/>
                <a:ea typeface="+mn-ea"/>
                <a:cs typeface="+mn-cs"/>
              </a:rPr>
              <a:t>RNN</a:t>
            </a:r>
            <a:r>
              <a:rPr lang="zh-TW" altLang="zh-TW" sz="900" kern="1200" dirty="0" smtClean="0">
                <a:solidFill>
                  <a:schemeClr val="tx1"/>
                </a:solidFill>
                <a:effectLst/>
                <a:latin typeface="+mn-lt"/>
                <a:ea typeface="+mn-ea"/>
                <a:cs typeface="+mn-cs"/>
              </a:rPr>
              <a:t>的提取上下文的特徵，忽略不相關的資訊，能更準確抓到雨條痕的位置</a:t>
            </a:r>
          </a:p>
          <a:p>
            <a:r>
              <a:rPr lang="zh-TW" altLang="zh-TW" sz="900" kern="1200" dirty="0" smtClean="0">
                <a:solidFill>
                  <a:schemeClr val="tx1"/>
                </a:solidFill>
                <a:effectLst/>
                <a:latin typeface="+mn-lt"/>
                <a:ea typeface="+mn-ea"/>
                <a:cs typeface="+mn-cs"/>
              </a:rPr>
              <a:t>上下文自動編碼</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由前兩個方式，先抓取不同雨的特徵，在準確抓取雨的位置，能正確的抓取位置及雨痕大小去除雨水，生成沒有雨水的照片。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再來是資料的蒐集，此研究參考前人的資料集，之前有人已經用深度學習研究過去除雨痕的照片，他將雨痕分為輕、中、重三個等級且每個等級含有</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張圖片，但現實生活中雨痕不可能只有這三種，雖然模型訓練不差但問題還是存在著，而這個研究要參考她的資料集且只抓取中等密度的雨水</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張進行訓練，測試集抓取</a:t>
            </a:r>
            <a:r>
              <a:rPr lang="en-US" altLang="zh-TW" sz="900" kern="1200" dirty="0" smtClean="0">
                <a:solidFill>
                  <a:schemeClr val="tx1"/>
                </a:solidFill>
                <a:effectLst/>
                <a:latin typeface="+mn-lt"/>
                <a:ea typeface="+mn-ea"/>
                <a:cs typeface="+mn-cs"/>
              </a:rPr>
              <a:t>1200</a:t>
            </a:r>
            <a:r>
              <a:rPr lang="zh-TW" altLang="zh-TW" sz="900" kern="1200" dirty="0" smtClean="0">
                <a:solidFill>
                  <a:schemeClr val="tx1"/>
                </a:solidFill>
                <a:effectLst/>
                <a:latin typeface="+mn-lt"/>
                <a:ea typeface="+mn-ea"/>
                <a:cs typeface="+mn-cs"/>
              </a:rPr>
              <a:t>張不同雨條文密度及方向的照片，為了是要證明此模型能用較少的資料集以及單一密度的雨痕資料集就能夠完美的去除雨痕。</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研究結果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接看圖片，左上角為原本沒有雨的真實照片，右邊三張是三個不同雨水密度的驗證資料集，下面是分別將三張去雨痕的效果，可以看出只訓練一種中密度雨痕的資料卻可以將三種不同雨痕密度的照片去除雨水且看起來非常成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再來是與其他除雨研究進行比較</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為真實下雨圖片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為真實沒下雨圖片，</a:t>
            </a:r>
            <a:r>
              <a:rPr lang="en-US" altLang="zh-TW" sz="900" kern="1200" dirty="0" smtClean="0">
                <a:solidFill>
                  <a:schemeClr val="tx1"/>
                </a:solidFill>
                <a:effectLst/>
                <a:latin typeface="+mn-lt"/>
                <a:ea typeface="+mn-ea"/>
                <a:cs typeface="+mn-cs"/>
              </a:rPr>
              <a:t>c</a:t>
            </a:r>
            <a:r>
              <a:rPr lang="zh-TW" altLang="zh-TW" sz="900" kern="1200" dirty="0" smtClean="0">
                <a:solidFill>
                  <a:schemeClr val="tx1"/>
                </a:solidFill>
                <a:effectLst/>
                <a:latin typeface="+mn-lt"/>
                <a:ea typeface="+mn-ea"/>
                <a:cs typeface="+mn-cs"/>
              </a:rPr>
              <a:t>為用純</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除雨的效果，</a:t>
            </a:r>
            <a:r>
              <a:rPr lang="en-US" altLang="zh-TW" sz="900" kern="1200" dirty="0" smtClean="0">
                <a:solidFill>
                  <a:schemeClr val="tx1"/>
                </a:solidFill>
                <a:effectLst/>
                <a:latin typeface="+mn-lt"/>
                <a:ea typeface="+mn-ea"/>
                <a:cs typeface="+mn-cs"/>
              </a:rPr>
              <a:t>d</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的效果，可以看出其他三種去雨水的訓練去完都還存在著雨水，沒除乾淨，而</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卻把雨水儲得一乾二淨，也就是說經過與其他訓練方式進行比較能看出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效果最佳。</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 1.</a:t>
            </a:r>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風格轉換的發展，將除霧的工作想像為風格轉換的工作</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除霧效果因霧的濃度分布不均，在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中受到限制</a:t>
            </a:r>
            <a:r>
              <a:rPr lang="en-US" altLang="zh-TW" sz="900" kern="1200" dirty="0" smtClean="0">
                <a:solidFill>
                  <a:schemeClr val="tx1"/>
                </a:solidFill>
                <a:effectLst/>
                <a:latin typeface="+mn-lt"/>
                <a:ea typeface="+mn-ea"/>
                <a:cs typeface="+mn-cs"/>
              </a:rPr>
              <a:t>3.GAN</a:t>
            </a:r>
            <a:r>
              <a:rPr lang="zh-TW" altLang="zh-TW" sz="900" kern="1200" dirty="0" smtClean="0">
                <a:solidFill>
                  <a:schemeClr val="tx1"/>
                </a:solidFill>
                <a:effectLst/>
                <a:latin typeface="+mn-lt"/>
                <a:ea typeface="+mn-ea"/>
                <a:cs typeface="+mn-cs"/>
              </a:rPr>
              <a:t>中加入影像濾波層，以最大限度保留模糊圖像的邊緣細節</a:t>
            </a:r>
          </a:p>
          <a:p>
            <a:r>
              <a:rPr lang="zh-TW" altLang="zh-TW" sz="900" kern="1200" dirty="0" smtClean="0">
                <a:solidFill>
                  <a:schemeClr val="tx1"/>
                </a:solidFill>
                <a:effectLst/>
                <a:latin typeface="+mn-lt"/>
                <a:ea typeface="+mn-ea"/>
                <a:cs typeface="+mn-cs"/>
              </a:rPr>
              <a:t>早期深度學習可以除霧，利用</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將模糊圖片轉成無霧圖片，</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13</a:t>
            </a:r>
            <a:r>
              <a:rPr lang="zh-TW" altLang="zh-TW" sz="900" kern="1200" dirty="0" smtClean="0">
                <a:solidFill>
                  <a:schemeClr val="tx1"/>
                </a:solidFill>
                <a:effectLst/>
                <a:latin typeface="+mn-lt"/>
                <a:ea typeface="+mn-ea"/>
                <a:cs typeface="+mn-cs"/>
              </a:rPr>
              <a:t>層</a:t>
            </a:r>
            <a:r>
              <a:rPr lang="en-US" altLang="zh-TW" sz="900" kern="1200" dirty="0" err="1" smtClean="0">
                <a:solidFill>
                  <a:schemeClr val="tx1"/>
                </a:solidFill>
                <a:effectLst/>
                <a:latin typeface="+mn-lt"/>
                <a:ea typeface="+mn-ea"/>
                <a:cs typeface="+mn-cs"/>
              </a:rPr>
              <a:t>ResNet</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殘差網路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來學習。</a:t>
            </a:r>
          </a:p>
          <a:p>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風格轉換的發展，我們可以把除霧的工作想像成把一個有霧風格的圖片轉換成一個無霧風格的圖片</a:t>
            </a:r>
          </a:p>
          <a:p>
            <a:r>
              <a:rPr lang="zh-TW" altLang="zh-TW" sz="900" kern="1200" dirty="0" smtClean="0">
                <a:solidFill>
                  <a:schemeClr val="tx1"/>
                </a:solidFill>
                <a:effectLst/>
                <a:latin typeface="+mn-lt"/>
                <a:ea typeface="+mn-ea"/>
                <a:cs typeface="+mn-cs"/>
              </a:rPr>
              <a:t>但除霧效果是不能用風格轉換直接去訓練的，因為每張圖片霧的濃度會隨著照片內容的遠近而有所不同，可能我拍近的地方這邊霧比較少，遠的霧會更濃，導致霧的濃度在圖片分布不均，如右下角的圖片，左下角的椅子沒什麼霧，但遠的地方看得出霧的濃度非常濃</a:t>
            </a:r>
          </a:p>
          <a:p>
            <a:r>
              <a:rPr lang="zh-TW" altLang="zh-TW" sz="900" kern="1200" dirty="0" smtClean="0">
                <a:solidFill>
                  <a:schemeClr val="tx1"/>
                </a:solidFill>
                <a:effectLst/>
                <a:latin typeface="+mn-lt"/>
                <a:ea typeface="+mn-ea"/>
                <a:cs typeface="+mn-cs"/>
              </a:rPr>
              <a:t>因此此研究在網路中再使用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圖像翻譯的功能進行風格轉換，再加入影像濾波層，利用去除雜訊的特徵，把霧當成雜訊去除，</a:t>
            </a:r>
            <a:r>
              <a:rPr lang="zh-TW" altLang="en-US" sz="900" kern="1200" dirty="0" smtClean="0">
                <a:solidFill>
                  <a:schemeClr val="tx1"/>
                </a:solidFill>
                <a:effectLst/>
                <a:latin typeface="+mn-lt"/>
                <a:ea typeface="+mn-ea"/>
                <a:cs typeface="+mn-cs"/>
              </a:rPr>
              <a:t>抓取輪廓，</a:t>
            </a:r>
            <a:r>
              <a:rPr lang="zh-TW" altLang="zh-TW" sz="900" kern="1200" dirty="0" smtClean="0">
                <a:solidFill>
                  <a:schemeClr val="tx1"/>
                </a:solidFill>
                <a:effectLst/>
                <a:latin typeface="+mn-lt"/>
                <a:ea typeface="+mn-ea"/>
                <a:cs typeface="+mn-cs"/>
              </a:rPr>
              <a:t>以最大限度地保留模糊圖像的邊緣和細節。這樣，過濾器能夠有效的去訓練出每一個抓出來的特徵，抑制去霧過程產生的圖片模糊的副作用。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整個網路架構</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因為在霧霾的圖片中，整個圖片的輪廓會因為霧的分布不均而受到影響，因此此研究加入了引導濾波層來去除雜訊獲取模糊圖像的輪廓，將輪廓萃取出來再拼到彩色圖像去進行訓練，防止訓練時模糊影像沒被獲取到</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首先是研究背景</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室內設計的概念起源於美國，於經濟發展的需求演化而來，原本蓋建築物</a:t>
            </a:r>
            <a:r>
              <a:rPr lang="zh-TW" altLang="en-US" sz="900" kern="1200" dirty="0" smtClean="0">
                <a:solidFill>
                  <a:schemeClr val="tx1"/>
                </a:solidFill>
                <a:effectLst/>
                <a:latin typeface="+mn-lt"/>
                <a:ea typeface="+mn-ea"/>
                <a:cs typeface="+mn-cs"/>
              </a:rPr>
              <a:t>的目的</a:t>
            </a:r>
            <a:r>
              <a:rPr lang="zh-TW" altLang="zh-TW" sz="900" kern="1200" dirty="0" smtClean="0">
                <a:solidFill>
                  <a:schemeClr val="tx1"/>
                </a:solidFill>
                <a:effectLst/>
                <a:latin typeface="+mn-lt"/>
                <a:ea typeface="+mn-ea"/>
                <a:cs typeface="+mn-cs"/>
              </a:rPr>
              <a:t>只是單純</a:t>
            </a:r>
            <a:r>
              <a:rPr lang="zh-TW" altLang="en-US" sz="900" kern="1200" dirty="0" smtClean="0">
                <a:solidFill>
                  <a:schemeClr val="tx1"/>
                </a:solidFill>
                <a:effectLst/>
                <a:latin typeface="+mn-lt"/>
                <a:ea typeface="+mn-ea"/>
                <a:cs typeface="+mn-cs"/>
              </a:rPr>
              <a:t>居</a:t>
            </a:r>
            <a:r>
              <a:rPr lang="zh-TW" altLang="zh-TW" sz="900" kern="1200" dirty="0" smtClean="0">
                <a:solidFill>
                  <a:schemeClr val="tx1"/>
                </a:solidFill>
                <a:effectLst/>
                <a:latin typeface="+mn-lt"/>
                <a:ea typeface="+mn-ea"/>
                <a:cs typeface="+mn-cs"/>
              </a:rPr>
              <a:t>住，而之後</a:t>
            </a:r>
            <a:r>
              <a:rPr lang="zh-TW" altLang="en-US" sz="900" kern="1200" dirty="0" smtClean="0">
                <a:solidFill>
                  <a:schemeClr val="tx1"/>
                </a:solidFill>
                <a:effectLst/>
                <a:latin typeface="+mn-lt"/>
                <a:ea typeface="+mn-ea"/>
                <a:cs typeface="+mn-cs"/>
              </a:rPr>
              <a:t>建築物</a:t>
            </a:r>
            <a:r>
              <a:rPr lang="zh-TW" altLang="zh-TW" sz="900" kern="1200" dirty="0" smtClean="0">
                <a:solidFill>
                  <a:schemeClr val="tx1"/>
                </a:solidFill>
                <a:effectLst/>
                <a:latin typeface="+mn-lt"/>
                <a:ea typeface="+mn-ea"/>
                <a:cs typeface="+mn-cs"/>
              </a:rPr>
              <a:t>開始延伸出使用者的需求或為了更改內部環境或風水等等而開始考量室內設計。</a:t>
            </a:r>
          </a:p>
          <a:p>
            <a:r>
              <a:rPr lang="zh-TW" altLang="zh-TW" sz="900" kern="1200" dirty="0" smtClean="0">
                <a:solidFill>
                  <a:schemeClr val="tx1"/>
                </a:solidFill>
                <a:effectLst/>
                <a:latin typeface="+mn-lt"/>
                <a:ea typeface="+mn-ea"/>
                <a:cs typeface="+mn-cs"/>
              </a:rPr>
              <a:t>後來室內設計逐漸從</a:t>
            </a:r>
            <a:r>
              <a:rPr lang="zh-TW" altLang="en-US" sz="900" kern="1200" dirty="0" smtClean="0">
                <a:solidFill>
                  <a:schemeClr val="tx1"/>
                </a:solidFill>
                <a:effectLst/>
                <a:latin typeface="+mn-lt"/>
                <a:ea typeface="+mn-ea"/>
                <a:cs typeface="+mn-cs"/>
              </a:rPr>
              <a:t>居住</a:t>
            </a:r>
            <a:r>
              <a:rPr lang="zh-TW" altLang="zh-TW" sz="900" kern="1200" dirty="0" smtClean="0">
                <a:solidFill>
                  <a:schemeClr val="tx1"/>
                </a:solidFill>
                <a:effectLst/>
                <a:latin typeface="+mn-lt"/>
                <a:ea typeface="+mn-ea"/>
                <a:cs typeface="+mn-cs"/>
              </a:rPr>
              <a:t>，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沒有家就沒有我們。因此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透過影像濾波層抓取圖片特徵的效果如右圖，可以看到設置不同的平滑內核跟正則化參數，能抓取出來的特徵也不一樣大，平滑內核越大能捕捉更多細節特徵，解決圖片被霧影響的問題，正則化參數則是防止過擬合</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這個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模型一樣分為生成器跟鑑別器，生成器用於通過保留圖像的結構和細節並消除霧度來生成清晰的圖像，編碼器在卷積層下操作，利用下採樣增加感受野，解碼器再進行上採樣，還原圖片大小。</a:t>
            </a:r>
          </a:p>
          <a:p>
            <a:r>
              <a:rPr lang="zh-TW" altLang="zh-TW" sz="900" kern="1200" dirty="0" smtClean="0">
                <a:solidFill>
                  <a:schemeClr val="tx1"/>
                </a:solidFill>
                <a:effectLst/>
                <a:latin typeface="+mn-lt"/>
                <a:ea typeface="+mn-ea"/>
                <a:cs typeface="+mn-cs"/>
              </a:rPr>
              <a:t>鑑別器接受生成器的輸出，判斷生成的圖像是否是真實清晰的圖像。基本操作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卷積層、</a:t>
            </a:r>
            <a:r>
              <a:rPr lang="en-US" altLang="zh-TW" sz="900" kern="1200" dirty="0" smtClean="0">
                <a:solidFill>
                  <a:schemeClr val="tx1"/>
                </a:solidFill>
                <a:effectLst/>
                <a:latin typeface="+mn-lt"/>
                <a:ea typeface="+mn-ea"/>
                <a:cs typeface="+mn-cs"/>
              </a:rPr>
              <a:t> batch normalization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LeakyReLU</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防止神經元死亡</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訓練資料</a:t>
            </a:r>
            <a:r>
              <a:rPr lang="en-US" altLang="zh-TW" sz="900" kern="1200" dirty="0" smtClean="0">
                <a:solidFill>
                  <a:schemeClr val="tx1"/>
                </a:solidFill>
                <a:effectLst/>
                <a:latin typeface="+mn-lt"/>
                <a:ea typeface="+mn-ea"/>
                <a:cs typeface="+mn-cs"/>
              </a:rPr>
              <a:t>:1449</a:t>
            </a:r>
            <a:r>
              <a:rPr lang="zh-TW" altLang="zh-TW" sz="900" kern="1200" dirty="0" smtClean="0">
                <a:solidFill>
                  <a:schemeClr val="tx1"/>
                </a:solidFill>
                <a:effectLst/>
                <a:latin typeface="+mn-lt"/>
                <a:ea typeface="+mn-ea"/>
                <a:cs typeface="+mn-cs"/>
              </a:rPr>
              <a:t>對訓練資料進行訓練</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真實圖片及合成後的加霧圖片</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測試資料</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對測試資料</a:t>
            </a:r>
          </a:p>
          <a:p>
            <a:r>
              <a:rPr lang="zh-TW" altLang="zh-TW" sz="900" kern="1200" dirty="0" smtClean="0">
                <a:solidFill>
                  <a:schemeClr val="tx1"/>
                </a:solidFill>
                <a:effectLst/>
                <a:latin typeface="+mn-lt"/>
                <a:ea typeface="+mn-ea"/>
                <a:cs typeface="+mn-cs"/>
              </a:rPr>
              <a:t>引導濾波層</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平滑內核半徑設置為</a:t>
            </a:r>
            <a:r>
              <a:rPr lang="en-US" altLang="zh-TW" sz="900" kern="1200" dirty="0" smtClean="0">
                <a:solidFill>
                  <a:schemeClr val="tx1"/>
                </a:solidFill>
                <a:effectLst/>
                <a:latin typeface="+mn-lt"/>
                <a:ea typeface="+mn-ea"/>
                <a:cs typeface="+mn-cs"/>
              </a:rPr>
              <a:t>{2, 4, 8, 16, 32}</a:t>
            </a:r>
            <a:r>
              <a:rPr lang="zh-TW" altLang="zh-TW" sz="900" kern="1200" dirty="0" smtClean="0">
                <a:solidFill>
                  <a:schemeClr val="tx1"/>
                </a:solidFill>
                <a:effectLst/>
                <a:latin typeface="+mn-lt"/>
                <a:ea typeface="+mn-ea"/>
                <a:cs typeface="+mn-cs"/>
              </a:rPr>
              <a:t>，正則化係數設置為</a:t>
            </a:r>
            <a:r>
              <a:rPr lang="en-US" altLang="zh-TW" sz="900" kern="1200" dirty="0" smtClean="0">
                <a:solidFill>
                  <a:schemeClr val="tx1"/>
                </a:solidFill>
                <a:effectLst/>
                <a:latin typeface="+mn-lt"/>
                <a:ea typeface="+mn-ea"/>
                <a:cs typeface="+mn-cs"/>
              </a:rPr>
              <a:t>{0.001, 0.0001}</a:t>
            </a:r>
            <a:endParaRPr lang="zh-TW" altLang="zh-TW" sz="900" kern="1200" dirty="0" smtClean="0">
              <a:solidFill>
                <a:schemeClr val="tx1"/>
              </a:solidFill>
              <a:effectLst/>
              <a:latin typeface="+mn-lt"/>
              <a:ea typeface="+mn-ea"/>
              <a:cs typeface="+mn-cs"/>
            </a:endParaRPr>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）我們的方法有效地去除了真實霧霾圖像的霧霾，即使在合成數據集的訓練期間，也證明了該方法的成功性；</a:t>
            </a:r>
            <a:r>
              <a:rPr lang="en-US" altLang="zh-TW" sz="900" kern="1200" dirty="0" smtClean="0">
                <a:solidFill>
                  <a:schemeClr val="tx1"/>
                </a:solidFill>
                <a:effectLst/>
                <a:latin typeface="+mn-lt"/>
                <a:ea typeface="+mn-ea"/>
                <a:cs typeface="+mn-cs"/>
              </a:rPr>
              <a:t>(2) </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的訓練結果導致天空區域的顏色失真，但我們的方法沒有這個問題，解決了</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帶來的負面影響；</a:t>
            </a:r>
            <a:r>
              <a:rPr lang="en-US" altLang="zh-TW" sz="900" kern="1200" dirty="0" smtClean="0">
                <a:solidFill>
                  <a:schemeClr val="tx1"/>
                </a:solidFill>
                <a:effectLst/>
                <a:latin typeface="+mn-lt"/>
                <a:ea typeface="+mn-ea"/>
                <a:cs typeface="+mn-cs"/>
              </a:rPr>
              <a:t>(3) </a:t>
            </a:r>
            <a:r>
              <a:rPr lang="en-US" altLang="zh-TW" sz="900" kern="1200" dirty="0" err="1" smtClean="0">
                <a:solidFill>
                  <a:schemeClr val="tx1"/>
                </a:solidFill>
                <a:effectLst/>
                <a:latin typeface="+mn-lt"/>
                <a:ea typeface="+mn-ea"/>
                <a:cs typeface="+mn-cs"/>
              </a:rPr>
              <a:t>DehazeNet</a:t>
            </a:r>
            <a:r>
              <a:rPr lang="zh-TW" altLang="zh-TW" sz="900" kern="1200" dirty="0" smtClean="0">
                <a:solidFill>
                  <a:schemeClr val="tx1"/>
                </a:solidFill>
                <a:effectLst/>
                <a:latin typeface="+mn-lt"/>
                <a:ea typeface="+mn-ea"/>
                <a:cs typeface="+mn-cs"/>
              </a:rPr>
              <a:t>和 </a:t>
            </a:r>
            <a:r>
              <a:rPr lang="en-US" altLang="zh-TW" sz="900" kern="1200" dirty="0" smtClean="0">
                <a:solidFill>
                  <a:schemeClr val="tx1"/>
                </a:solidFill>
                <a:effectLst/>
                <a:latin typeface="+mn-lt"/>
                <a:ea typeface="+mn-ea"/>
                <a:cs typeface="+mn-cs"/>
              </a:rPr>
              <a:t>AOD-Net</a:t>
            </a:r>
            <a:r>
              <a:rPr lang="zh-TW" altLang="zh-TW" sz="900" kern="1200" dirty="0" smtClean="0">
                <a:solidFill>
                  <a:schemeClr val="tx1"/>
                </a:solidFill>
                <a:effectLst/>
                <a:latin typeface="+mn-lt"/>
                <a:ea typeface="+mn-ea"/>
                <a:cs typeface="+mn-cs"/>
              </a:rPr>
              <a:t>是較差的去霧方法，而 </a:t>
            </a:r>
            <a:r>
              <a:rPr lang="en-US" altLang="zh-TW" sz="900" kern="1200" dirty="0" smtClean="0">
                <a:solidFill>
                  <a:schemeClr val="tx1"/>
                </a:solidFill>
                <a:effectLst/>
                <a:latin typeface="+mn-lt"/>
                <a:ea typeface="+mn-ea"/>
                <a:cs typeface="+mn-cs"/>
              </a:rPr>
              <a:t>DCPDN </a:t>
            </a:r>
            <a:r>
              <a:rPr lang="zh-TW" altLang="zh-TW" sz="900" kern="1200" dirty="0" smtClean="0">
                <a:solidFill>
                  <a:schemeClr val="tx1"/>
                </a:solidFill>
                <a:effectLst/>
                <a:latin typeface="+mn-lt"/>
                <a:ea typeface="+mn-ea"/>
                <a:cs typeface="+mn-cs"/>
              </a:rPr>
              <a:t>和 </a:t>
            </a:r>
            <a:r>
              <a:rPr lang="en-US" altLang="zh-TW" sz="900" kern="1200" dirty="0" err="1" smtClean="0">
                <a:solidFill>
                  <a:schemeClr val="tx1"/>
                </a:solidFill>
                <a:effectLst/>
                <a:latin typeface="+mn-lt"/>
                <a:ea typeface="+mn-ea"/>
                <a:cs typeface="+mn-cs"/>
              </a:rPr>
              <a:t>cGAN</a:t>
            </a:r>
            <a:r>
              <a:rPr lang="zh-TW" altLang="zh-TW" sz="900" kern="1200" dirty="0" smtClean="0">
                <a:solidFill>
                  <a:schemeClr val="tx1"/>
                </a:solidFill>
                <a:effectLst/>
                <a:latin typeface="+mn-lt"/>
                <a:ea typeface="+mn-ea"/>
                <a:cs typeface="+mn-cs"/>
              </a:rPr>
              <a:t>無法有效消除濃霧圖像中的霧霾。此研究提出的方法展示了更好的視覺效果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於閩式文化逐漸沒落，此研究想透過人工智慧看能否保存敏是文化，另外在設計遊戲場景，需要閔式建築時不須花費時間採景，利用風格轉換將美式風格之建築轉換為閔式建築，降低開發遊戲之門檻，讓沒有繪圖能力的遊戲開發者也能夠取得其所需的遊戲場景。</a:t>
            </a:r>
          </a:p>
          <a:p>
            <a:r>
              <a:rPr lang="zh-TW" altLang="zh-TW" sz="900" kern="1200" dirty="0" smtClean="0">
                <a:solidFill>
                  <a:schemeClr val="tx1"/>
                </a:solidFill>
                <a:effectLst/>
                <a:latin typeface="+mn-lt"/>
                <a:ea typeface="+mn-ea"/>
                <a:cs typeface="+mn-cs"/>
              </a:rPr>
              <a:t>左邊為閩式建築示意圖，右邊為美式建築示意圖</a:t>
            </a:r>
          </a:p>
          <a:p>
            <a:r>
              <a:rPr lang="zh-TW" altLang="zh-TW" sz="900" kern="1200" dirty="0" smtClean="0">
                <a:solidFill>
                  <a:schemeClr val="tx1"/>
                </a:solidFill>
                <a:effectLst/>
                <a:latin typeface="+mn-lt"/>
                <a:ea typeface="+mn-ea"/>
                <a:cs typeface="+mn-cs"/>
              </a:rPr>
              <a:t>再來會透過兩個變種</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跟</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進行風格轉換並比較兩者成效差異。</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準備訓練用的圖片資料集，使用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對資料進行訓練</a:t>
            </a:r>
          </a:p>
          <a:p>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進行風格轉換，訓練前先使用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進行語意分割</a:t>
            </a:r>
          </a:p>
          <a:p>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轉換後對兩者不同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的成品進行比較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為兩個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所組成，不須</a:t>
            </a:r>
            <a:r>
              <a:rPr lang="zh-TW" altLang="en-US" sz="900" kern="1200" dirty="0" smtClean="0">
                <a:solidFill>
                  <a:schemeClr val="tx1"/>
                </a:solidFill>
                <a:effectLst/>
                <a:latin typeface="+mn-lt"/>
                <a:ea typeface="+mn-ea"/>
                <a:cs typeface="+mn-cs"/>
              </a:rPr>
              <a:t>對應</a:t>
            </a:r>
            <a:r>
              <a:rPr lang="zh-TW" altLang="zh-TW" sz="900" kern="1200" dirty="0" smtClean="0">
                <a:solidFill>
                  <a:schemeClr val="tx1"/>
                </a:solidFill>
                <a:effectLst/>
                <a:latin typeface="+mn-lt"/>
                <a:ea typeface="+mn-ea"/>
                <a:cs typeface="+mn-cs"/>
              </a:rPr>
              <a:t>的圖片就可以進行訓練，因為他會先產生出另一種風格的照片，接著再將轉換後的風格在轉換為原本風格的照片，透過此循環，訓練出</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風格與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風格的照片在輸入鑑別器做辨識，因為不須對應圖片因此解決了資料集不足的問題。</a:t>
            </a:r>
          </a:p>
          <a:p>
            <a:r>
              <a:rPr lang="en-US" altLang="zh-TW" sz="900" kern="1200" dirty="0" err="1" smtClean="0">
                <a:solidFill>
                  <a:schemeClr val="tx1"/>
                </a:solidFill>
                <a:effectLst/>
                <a:latin typeface="+mn-lt"/>
                <a:ea typeface="+mn-ea"/>
                <a:cs typeface="+mn-cs"/>
              </a:rPr>
              <a:t>FastGAN</a:t>
            </a:r>
            <a:r>
              <a:rPr lang="zh-TW" altLang="zh-TW" sz="900" kern="1200" dirty="0" smtClean="0">
                <a:solidFill>
                  <a:schemeClr val="tx1"/>
                </a:solidFill>
                <a:effectLst/>
                <a:latin typeface="+mn-lt"/>
                <a:ea typeface="+mn-ea"/>
                <a:cs typeface="+mn-cs"/>
              </a:rPr>
              <a:t>進行語意分割分割出建築物已集背景在萃取出建築物得特徵進行訓練，</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須先進行語意分割，且會一次轉換部分的特徵，然後多做幾次九</a:t>
            </a:r>
            <a:r>
              <a:rPr lang="en-US" altLang="zh-TW" sz="900" kern="1200" dirty="0" smtClean="0">
                <a:solidFill>
                  <a:schemeClr val="tx1"/>
                </a:solidFill>
                <a:effectLst/>
                <a:latin typeface="+mn-lt"/>
                <a:ea typeface="+mn-ea"/>
                <a:cs typeface="+mn-cs"/>
              </a:rPr>
              <a:t>ˋ</a:t>
            </a:r>
            <a:r>
              <a:rPr lang="zh-TW" altLang="zh-TW" sz="900" kern="1200" dirty="0" smtClean="0">
                <a:solidFill>
                  <a:schemeClr val="tx1"/>
                </a:solidFill>
                <a:effectLst/>
                <a:latin typeface="+mn-lt"/>
                <a:ea typeface="+mn-ea"/>
                <a:cs typeface="+mn-cs"/>
              </a:rPr>
              <a:t>可以把所有特徵都轉換完成，</a:t>
            </a:r>
          </a:p>
          <a:p>
            <a:r>
              <a:rPr lang="zh-TW" altLang="zh-TW" sz="900" kern="1200" dirty="0" smtClean="0">
                <a:solidFill>
                  <a:schemeClr val="tx1"/>
                </a:solidFill>
                <a:effectLst/>
                <a:latin typeface="+mn-lt"/>
                <a:ea typeface="+mn-ea"/>
                <a:cs typeface="+mn-cs"/>
              </a:rPr>
              <a:t>它的優點就是能萃取較多的特徵並減少網路計算量。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生成器的架構分為編碼器、變換器、解碼器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編碼器</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個卷積層組成，會縮小影像。</a:t>
            </a:r>
          </a:p>
          <a:p>
            <a:r>
              <a:rPr lang="zh-TW" altLang="zh-TW" sz="900" kern="1200" dirty="0" smtClean="0">
                <a:solidFill>
                  <a:schemeClr val="tx1"/>
                </a:solidFill>
                <a:effectLst/>
                <a:latin typeface="+mn-lt"/>
                <a:ea typeface="+mn-ea"/>
                <a:cs typeface="+mn-cs"/>
              </a:rPr>
              <a:t>變換器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殘差連結，為</a:t>
            </a:r>
            <a:r>
              <a:rPr lang="en-US" altLang="zh-TW" sz="900" kern="1200" dirty="0" smtClean="0">
                <a:solidFill>
                  <a:schemeClr val="tx1"/>
                </a:solidFill>
                <a:effectLst/>
                <a:latin typeface="+mn-lt"/>
                <a:ea typeface="+mn-ea"/>
                <a:cs typeface="+mn-cs"/>
              </a:rPr>
              <a:t>9</a:t>
            </a:r>
            <a:r>
              <a:rPr lang="zh-TW" altLang="zh-TW" sz="900" kern="1200" dirty="0" smtClean="0">
                <a:solidFill>
                  <a:schemeClr val="tx1"/>
                </a:solidFill>
                <a:effectLst/>
                <a:latin typeface="+mn-lt"/>
                <a:ea typeface="+mn-ea"/>
                <a:cs typeface="+mn-cs"/>
              </a:rPr>
              <a:t>個殘差塊組成，為防止梯度消失或梯度爆炸</a:t>
            </a:r>
          </a:p>
          <a:p>
            <a:r>
              <a:rPr lang="zh-TW" altLang="zh-TW" sz="900" kern="1200" dirty="0" smtClean="0">
                <a:solidFill>
                  <a:schemeClr val="tx1"/>
                </a:solidFill>
                <a:effectLst/>
                <a:latin typeface="+mn-lt"/>
                <a:ea typeface="+mn-ea"/>
                <a:cs typeface="+mn-cs"/>
              </a:rPr>
              <a:t>解碼器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兩層轉置卷積，將圖片尺寸放大，輸出影像</a:t>
            </a:r>
          </a:p>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判別器的架構為</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PatchGAN</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會先將所有影像分割為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，在一個一個判定個塊影像的真實率。</a:t>
            </a: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自身的想像力，來綜合判斷完工後的實際樣態。但往往在工程完成後，發現與當初的想像有相當大的落差，造成設計師及</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a:t>
            </a:r>
            <a:r>
              <a:rPr lang="zh-TW" altLang="en-US"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2D</a:t>
            </a:r>
            <a:r>
              <a:rPr lang="zh-TW" altLang="en-US" sz="900" kern="1200" dirty="0" smtClean="0">
                <a:solidFill>
                  <a:schemeClr val="tx1"/>
                </a:solidFill>
                <a:effectLst/>
                <a:latin typeface="+mn-lt"/>
                <a:ea typeface="+mn-ea"/>
                <a:cs typeface="+mn-cs"/>
              </a:rPr>
              <a:t>加入</a:t>
            </a:r>
            <a:r>
              <a:rPr lang="zh-TW" altLang="zh-TW" sz="900" kern="1200" dirty="0" smtClean="0">
                <a:solidFill>
                  <a:schemeClr val="tx1"/>
                </a:solidFill>
                <a:effectLst/>
                <a:latin typeface="+mn-lt"/>
                <a:ea typeface="+mn-ea"/>
                <a:cs typeface="+mn-cs"/>
              </a:rPr>
              <a:t>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SketchUp</a:t>
            </a:r>
            <a:r>
              <a:rPr lang="zh-TW" altLang="zh-TW" sz="900" kern="1200" dirty="0" smtClean="0">
                <a:solidFill>
                  <a:schemeClr val="tx1"/>
                </a:solidFill>
                <a:effectLst/>
                <a:latin typeface="+mn-lt"/>
                <a:ea typeface="+mn-ea"/>
                <a:cs typeface="+mn-cs"/>
              </a:rPr>
              <a:t>等等，而</a:t>
            </a:r>
            <a:r>
              <a:rPr lang="zh-TW" altLang="en-US" sz="900" kern="1200" dirty="0" smtClean="0">
                <a:solidFill>
                  <a:schemeClr val="tx1"/>
                </a:solidFill>
                <a:effectLst/>
                <a:latin typeface="+mn-lt"/>
                <a:ea typeface="+mn-ea"/>
                <a:cs typeface="+mn-cs"/>
              </a:rPr>
              <a:t>市面上生產</a:t>
            </a:r>
            <a:r>
              <a:rPr lang="zh-TW" altLang="zh-TW" sz="900" kern="1200" dirty="0" smtClean="0">
                <a:solidFill>
                  <a:schemeClr val="tx1"/>
                </a:solidFill>
                <a:effectLst/>
                <a:latin typeface="+mn-lt"/>
                <a:ea typeface="+mn-ea"/>
                <a:cs typeface="+mn-cs"/>
              </a:rPr>
              <a:t>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a:t>
            </a: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再來是語意分割，此研究使用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模型進行語意分割，他使用預訓練模型</a:t>
            </a:r>
            <a:r>
              <a:rPr lang="en-US" altLang="zh-TW" sz="900" kern="1200" dirty="0" smtClean="0">
                <a:solidFill>
                  <a:schemeClr val="tx1"/>
                </a:solidFill>
                <a:effectLst/>
                <a:latin typeface="+mn-lt"/>
                <a:ea typeface="+mn-ea"/>
                <a:cs typeface="+mn-cs"/>
              </a:rPr>
              <a:t>ade20k</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25000</a:t>
            </a:r>
            <a:r>
              <a:rPr lang="zh-TW" altLang="zh-TW" sz="900" kern="1200" dirty="0" smtClean="0">
                <a:solidFill>
                  <a:schemeClr val="tx1"/>
                </a:solidFill>
                <a:effectLst/>
                <a:latin typeface="+mn-lt"/>
                <a:ea typeface="+mn-ea"/>
                <a:cs typeface="+mn-cs"/>
              </a:rPr>
              <a:t>張圖片</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訓練集</a:t>
            </a:r>
            <a:r>
              <a:rPr lang="en-US" altLang="zh-TW" sz="900" kern="1200" dirty="0" smtClean="0">
                <a:solidFill>
                  <a:schemeClr val="tx1"/>
                </a:solidFill>
                <a:effectLst/>
                <a:latin typeface="+mn-lt"/>
                <a:ea typeface="+mn-ea"/>
                <a:cs typeface="+mn-cs"/>
              </a:rPr>
              <a:t>20000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2000</a:t>
            </a:r>
            <a:r>
              <a:rPr lang="zh-TW" altLang="zh-TW" sz="900" kern="1200" dirty="0" smtClean="0">
                <a:solidFill>
                  <a:schemeClr val="tx1"/>
                </a:solidFill>
                <a:effectLst/>
                <a:latin typeface="+mn-lt"/>
                <a:ea typeface="+mn-ea"/>
                <a:cs typeface="+mn-cs"/>
              </a:rPr>
              <a:t>，測試集</a:t>
            </a:r>
            <a:r>
              <a:rPr lang="en-US" altLang="zh-TW" sz="900" kern="1200" dirty="0" smtClean="0">
                <a:solidFill>
                  <a:schemeClr val="tx1"/>
                </a:solidFill>
                <a:effectLst/>
                <a:latin typeface="+mn-lt"/>
                <a:ea typeface="+mn-ea"/>
                <a:cs typeface="+mn-cs"/>
              </a:rPr>
              <a:t>3000)</a:t>
            </a:r>
            <a:r>
              <a:rPr lang="zh-TW" altLang="zh-TW" sz="900" kern="1200" dirty="0" smtClean="0">
                <a:solidFill>
                  <a:schemeClr val="tx1"/>
                </a:solidFill>
                <a:effectLst/>
                <a:latin typeface="+mn-lt"/>
                <a:ea typeface="+mn-ea"/>
                <a:cs typeface="+mn-cs"/>
              </a:rPr>
              <a:t>其中建築類占約</a:t>
            </a:r>
            <a:r>
              <a:rPr lang="en-US" altLang="zh-TW" sz="900" kern="1200" dirty="0" smtClean="0">
                <a:solidFill>
                  <a:schemeClr val="tx1"/>
                </a:solidFill>
                <a:effectLst/>
                <a:latin typeface="+mn-lt"/>
                <a:ea typeface="+mn-ea"/>
                <a:cs typeface="+mn-cs"/>
              </a:rPr>
              <a:t>10.7%</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0.001</a:t>
            </a:r>
            <a:r>
              <a:rPr lang="zh-TW" altLang="zh-TW" sz="900" kern="1200" dirty="0" smtClean="0">
                <a:solidFill>
                  <a:schemeClr val="tx1"/>
                </a:solidFill>
                <a:effectLst/>
                <a:latin typeface="+mn-lt"/>
                <a:ea typeface="+mn-ea"/>
                <a:cs typeface="+mn-cs"/>
              </a:rPr>
              <a:t>學習率及</a:t>
            </a:r>
            <a:r>
              <a:rPr lang="en-US" altLang="zh-TW" sz="900" kern="1200" dirty="0" smtClean="0">
                <a:solidFill>
                  <a:schemeClr val="tx1"/>
                </a:solidFill>
                <a:effectLst/>
                <a:latin typeface="+mn-lt"/>
                <a:ea typeface="+mn-ea"/>
                <a:cs typeface="+mn-cs"/>
              </a:rPr>
              <a:t>140epoch</a:t>
            </a:r>
            <a:r>
              <a:rPr lang="zh-TW" altLang="zh-TW" sz="900" kern="1200" dirty="0" smtClean="0">
                <a:solidFill>
                  <a:schemeClr val="tx1"/>
                </a:solidFill>
                <a:effectLst/>
                <a:latin typeface="+mn-lt"/>
                <a:ea typeface="+mn-ea"/>
                <a:cs typeface="+mn-cs"/>
              </a:rPr>
              <a:t>，將建築進行語意分割</a:t>
            </a:r>
          </a:p>
          <a:p>
            <a:r>
              <a:rPr lang="zh-TW" altLang="zh-TW" sz="900" kern="1200" dirty="0" smtClean="0">
                <a:solidFill>
                  <a:schemeClr val="tx1"/>
                </a:solidFill>
                <a:effectLst/>
                <a:latin typeface="+mn-lt"/>
                <a:ea typeface="+mn-ea"/>
                <a:cs typeface="+mn-cs"/>
              </a:rPr>
              <a:t>分割完再用</a:t>
            </a:r>
            <a:r>
              <a:rPr lang="en-US" altLang="zh-TW" sz="900" kern="1200" dirty="0" err="1" smtClean="0">
                <a:solidFill>
                  <a:schemeClr val="tx1"/>
                </a:solidFill>
                <a:effectLst/>
                <a:latin typeface="+mn-lt"/>
                <a:ea typeface="+mn-ea"/>
                <a:cs typeface="+mn-cs"/>
              </a:rPr>
              <a:t>openCV</a:t>
            </a:r>
            <a:r>
              <a:rPr lang="zh-TW" altLang="zh-TW" sz="900" kern="1200" dirty="0" smtClean="0">
                <a:solidFill>
                  <a:schemeClr val="tx1"/>
                </a:solidFill>
                <a:effectLst/>
                <a:latin typeface="+mn-lt"/>
                <a:ea typeface="+mn-ea"/>
                <a:cs typeface="+mn-cs"/>
              </a:rPr>
              <a:t>將圖片</a:t>
            </a:r>
            <a:r>
              <a:rPr lang="zh-TW" altLang="en-US" sz="900" kern="1200" dirty="0" smtClean="0">
                <a:solidFill>
                  <a:schemeClr val="tx1"/>
                </a:solidFill>
                <a:effectLst/>
                <a:latin typeface="+mn-lt"/>
                <a:ea typeface="+mn-ea"/>
                <a:cs typeface="+mn-cs"/>
              </a:rPr>
              <a:t>進行</a:t>
            </a:r>
            <a:r>
              <a:rPr lang="zh-TW" altLang="zh-TW" sz="900" kern="1200" dirty="0" smtClean="0">
                <a:solidFill>
                  <a:schemeClr val="tx1"/>
                </a:solidFill>
                <a:effectLst/>
                <a:latin typeface="+mn-lt"/>
                <a:ea typeface="+mn-ea"/>
                <a:cs typeface="+mn-cs"/>
              </a:rPr>
              <a:t>遮罩</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再利用</a:t>
            </a:r>
            <a:r>
              <a:rPr lang="en-US" altLang="zh-TW" sz="900" kern="1200" dirty="0" smtClean="0">
                <a:solidFill>
                  <a:schemeClr val="tx1"/>
                </a:solidFill>
                <a:effectLst/>
                <a:latin typeface="+mn-lt"/>
                <a:ea typeface="+mn-ea"/>
                <a:cs typeface="+mn-cs"/>
              </a:rPr>
              <a:t>JPU</a:t>
            </a:r>
            <a:r>
              <a:rPr lang="zh-TW" altLang="en-US" sz="900" kern="1200" dirty="0" smtClean="0">
                <a:solidFill>
                  <a:schemeClr val="tx1"/>
                </a:solidFill>
                <a:effectLst/>
                <a:latin typeface="+mn-lt"/>
                <a:ea typeface="+mn-ea"/>
                <a:cs typeface="+mn-cs"/>
              </a:rPr>
              <a:t>模組進行上採樣，將圖片還原成清晰的圖片，</a:t>
            </a: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遮罩就是把影像遮住，步驟如圖所示，先進行與意分割，在進行遮罩遮掉背景圖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進行風格轉換的步驟</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pPr lvl="0"/>
            <a:r>
              <a:rPr lang="zh-TW" altLang="zh-TW" sz="900" kern="1200" dirty="0" smtClean="0">
                <a:solidFill>
                  <a:schemeClr val="tx1"/>
                </a:solidFill>
                <a:effectLst/>
                <a:latin typeface="+mn-lt"/>
                <a:ea typeface="+mn-ea"/>
                <a:cs typeface="+mn-cs"/>
              </a:rPr>
              <a:t>將原資料集進行處理後生成遮罩</a:t>
            </a:r>
          </a:p>
          <a:p>
            <a:pPr lvl="0"/>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需連同遮罩圖及原圖一起輸入，生成也會連同遮罩一同生成</a:t>
            </a:r>
          </a:p>
          <a:p>
            <a:pPr lvl="0"/>
            <a:r>
              <a:rPr lang="zh-TW" altLang="zh-TW" sz="900" kern="1200" dirty="0" smtClean="0">
                <a:solidFill>
                  <a:schemeClr val="tx1"/>
                </a:solidFill>
                <a:effectLst/>
                <a:latin typeface="+mn-lt"/>
                <a:ea typeface="+mn-ea"/>
                <a:cs typeface="+mn-cs"/>
              </a:rPr>
              <a:t>先分別萃取遮罩特徵及原圖特徵，之後先將遮罩特徵結合，再將原圖特徵與遮罩特徵結合，再送入辨別器，辨別器先提取特徵再進行辨別，並使用不同的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r>
              <a:rPr lang="en-US" altLang="zh-TW" sz="900" dirty="0" err="1" smtClean="0"/>
              <a:t>CycleGAN</a:t>
            </a:r>
            <a:r>
              <a:rPr lang="zh-TW" altLang="en-US" sz="900" dirty="0" smtClean="0"/>
              <a:t>由不同的</a:t>
            </a:r>
            <a:r>
              <a:rPr lang="en-US" altLang="zh-TW" sz="900" dirty="0" smtClean="0"/>
              <a:t>epoch</a:t>
            </a:r>
            <a:r>
              <a:rPr lang="zh-TW" altLang="en-US" sz="900" dirty="0" smtClean="0"/>
              <a:t>進行比較，分為實驗一</a:t>
            </a:r>
            <a:r>
              <a:rPr lang="en-US" altLang="zh-TW" sz="900" dirty="0" smtClean="0"/>
              <a:t>200</a:t>
            </a:r>
            <a:r>
              <a:rPr lang="zh-TW" altLang="en-US" sz="900" dirty="0" smtClean="0"/>
              <a:t>、實驗二</a:t>
            </a:r>
            <a:r>
              <a:rPr lang="en-US" altLang="zh-TW" sz="900" dirty="0" smtClean="0"/>
              <a:t>300</a:t>
            </a:r>
            <a:r>
              <a:rPr lang="zh-TW" altLang="en-US" sz="900" dirty="0" smtClean="0"/>
              <a:t>、實驗三</a:t>
            </a:r>
            <a:r>
              <a:rPr lang="en-US" altLang="zh-TW" sz="900" dirty="0" smtClean="0"/>
              <a:t>400</a:t>
            </a:r>
            <a:r>
              <a:rPr lang="zh-TW" altLang="en-US" sz="900" dirty="0" smtClean="0"/>
              <a:t>，學習率皆為</a:t>
            </a:r>
            <a:r>
              <a:rPr lang="en-US" altLang="zh-TW" sz="900" dirty="0" smtClean="0"/>
              <a:t>0.0002</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再看</a:t>
            </a:r>
            <a:r>
              <a:rPr lang="en-US" altLang="zh-TW" sz="900" kern="1200" dirty="0" smtClean="0">
                <a:solidFill>
                  <a:schemeClr val="tx1"/>
                </a:solidFill>
                <a:effectLst/>
                <a:latin typeface="+mn-lt"/>
                <a:ea typeface="+mn-ea"/>
                <a:cs typeface="+mn-cs"/>
              </a:rPr>
              <a:t>200~300epochs</a:t>
            </a:r>
            <a:r>
              <a:rPr lang="zh-TW" altLang="en-US" sz="900" kern="1200" dirty="0" smtClean="0">
                <a:solidFill>
                  <a:schemeClr val="tx1"/>
                </a:solidFill>
                <a:effectLst/>
                <a:latin typeface="+mn-lt"/>
                <a:ea typeface="+mn-ea"/>
                <a:cs typeface="+mn-cs"/>
              </a:rPr>
              <a:t>跟</a:t>
            </a:r>
            <a:r>
              <a:rPr lang="en-US" altLang="zh-TW" sz="900" kern="1200" dirty="0" smtClean="0">
                <a:solidFill>
                  <a:schemeClr val="tx1"/>
                </a:solidFill>
                <a:effectLst/>
                <a:latin typeface="+mn-lt"/>
                <a:ea typeface="+mn-ea"/>
                <a:cs typeface="+mn-cs"/>
              </a:rPr>
              <a:t>300-400epoch</a:t>
            </a:r>
            <a:r>
              <a:rPr lang="zh-TW" altLang="en-US" sz="900" kern="1200" dirty="0" smtClean="0">
                <a:solidFill>
                  <a:schemeClr val="tx1"/>
                </a:solidFill>
                <a:effectLst/>
                <a:latin typeface="+mn-lt"/>
                <a:ea typeface="+mn-ea"/>
                <a:cs typeface="+mn-cs"/>
              </a:rPr>
              <a:t>的變化，可以看出已經非常平緩</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完整研究結果如圖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可以看出與意分割、遮罩萃取出建築物相當成功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a:t>
            </a:r>
            <a:r>
              <a:rPr lang="zh-TW" altLang="en-US" sz="900" kern="1200" dirty="0" smtClean="0">
                <a:solidFill>
                  <a:schemeClr val="tx1"/>
                </a:solidFill>
                <a:effectLst/>
                <a:latin typeface="+mn-lt"/>
                <a:ea typeface="+mn-ea"/>
                <a:cs typeface="+mn-cs"/>
              </a:rPr>
              <a:t>談</a:t>
            </a:r>
            <a:r>
              <a:rPr lang="zh-TW" altLang="zh-TW" sz="900" kern="1200" dirty="0" smtClean="0">
                <a:solidFill>
                  <a:schemeClr val="tx1"/>
                </a:solidFill>
                <a:effectLst/>
                <a:latin typeface="+mn-lt"/>
                <a:ea typeface="+mn-ea"/>
                <a:cs typeface="+mn-cs"/>
              </a:rPr>
              <a:t>室內設計風格，一個成功的設計，除了品質跟功能，在視覺上一定會具有一定的吸引力，</a:t>
            </a:r>
            <a:r>
              <a:rPr lang="zh-TW" altLang="en-US" sz="900" kern="1200" dirty="0" smtClean="0">
                <a:solidFill>
                  <a:schemeClr val="tx1"/>
                </a:solidFill>
                <a:effectLst/>
                <a:latin typeface="+mn-lt"/>
                <a:ea typeface="+mn-ea"/>
                <a:cs typeface="+mn-cs"/>
              </a:rPr>
              <a:t>而在裝潢前還沒感受到居住的舒服時，視覺上的設計會是最重要的一塊，</a:t>
            </a:r>
            <a:r>
              <a:rPr lang="zh-TW" altLang="zh-TW" sz="900" kern="1200" dirty="0" smtClean="0">
                <a:solidFill>
                  <a:schemeClr val="tx1"/>
                </a:solidFill>
                <a:effectLst/>
                <a:latin typeface="+mn-lt"/>
                <a:ea typeface="+mn-ea"/>
                <a:cs typeface="+mn-cs"/>
              </a:rPr>
              <a:t>而設計者在設計過程中，處理各種設計要素，室內環境、構造、特徵，就會產生出不同的室內設計風格。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p>
          <a:p>
            <a:r>
              <a:rPr lang="zh-TW" altLang="zh-TW" sz="900" kern="1200" dirty="0" smtClean="0">
                <a:solidFill>
                  <a:schemeClr val="tx1"/>
                </a:solidFill>
                <a:effectLst/>
                <a:latin typeface="+mn-lt"/>
                <a:ea typeface="+mn-ea"/>
                <a:cs typeface="+mn-cs"/>
              </a:rPr>
              <a:t>根據 學者</a:t>
            </a:r>
            <a:r>
              <a:rPr lang="en-US" altLang="zh-TW" sz="900" kern="1200" dirty="0" smtClean="0">
                <a:solidFill>
                  <a:schemeClr val="tx1"/>
                </a:solidFill>
                <a:effectLst/>
                <a:latin typeface="+mn-lt"/>
                <a:ea typeface="+mn-ea"/>
                <a:cs typeface="+mn-cs"/>
              </a:rPr>
              <a:t>Simon, HA, (1975) </a:t>
            </a:r>
            <a:r>
              <a:rPr lang="zh-TW" altLang="zh-TW" sz="90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但標籤一個設計的風格實在太主觀，因此隨著人工智慧的發展，也陸陸續續出現辨識風格的模型出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首先將原圖片切成數小塊，也將風格圖切成數小塊，再將原圖的數小塊丟入產生器訓練，生成出的圖片再與風格圖一同丟入鑑別器做訓練，經重複訓練後，再用拼圖的方式完成影像。</a:t>
            </a:r>
          </a:p>
          <a:p>
            <a:r>
              <a:rPr lang="zh-TW" altLang="zh-TW" sz="900" kern="1200" dirty="0" smtClean="0">
                <a:solidFill>
                  <a:schemeClr val="tx1"/>
                </a:solidFill>
                <a:effectLst/>
                <a:latin typeface="+mn-lt"/>
                <a:ea typeface="+mn-ea"/>
                <a:cs typeface="+mn-cs"/>
              </a:rPr>
              <a:t>概念為分治法</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此概念為將一個大困難問題簡化成兩個或多個相同的子問題來作解決，就如同將大張原圖裁切成多張小塊</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裁切方式</a:t>
            </a:r>
            <a:r>
              <a:rPr lang="en-US" altLang="zh-TW" sz="900" dirty="0" smtClean="0"/>
              <a:t>:</a:t>
            </a:r>
            <a:r>
              <a:rPr lang="zh-TW" altLang="en-US" sz="900" dirty="0" smtClean="0"/>
              <a:t>將原圖</a:t>
            </a:r>
            <a:r>
              <a:rPr lang="en-US" altLang="zh-TW" sz="900" dirty="0" smtClean="0"/>
              <a:t>800</a:t>
            </a:r>
            <a:r>
              <a:rPr lang="zh-TW" altLang="en-US" sz="900" dirty="0" smtClean="0"/>
              <a:t>*</a:t>
            </a:r>
            <a:r>
              <a:rPr lang="en-US" altLang="zh-TW" sz="900" dirty="0" smtClean="0"/>
              <a:t>600</a:t>
            </a:r>
            <a:r>
              <a:rPr lang="zh-TW" altLang="en-US" sz="900" dirty="0" smtClean="0"/>
              <a:t>裁切為每張</a:t>
            </a:r>
            <a:r>
              <a:rPr lang="en-US" altLang="zh-TW" sz="900" dirty="0" smtClean="0"/>
              <a:t>80</a:t>
            </a:r>
            <a:r>
              <a:rPr lang="zh-TW" altLang="en-US" sz="900" dirty="0" smtClean="0"/>
              <a:t>*</a:t>
            </a:r>
            <a:r>
              <a:rPr lang="en-US" altLang="zh-TW" sz="900" dirty="0" smtClean="0"/>
              <a:t>80</a:t>
            </a:r>
            <a:r>
              <a:rPr lang="zh-TW" altLang="en-US" sz="900" dirty="0" smtClean="0"/>
              <a:t>的影像，每</a:t>
            </a:r>
            <a:r>
              <a:rPr lang="en-US" altLang="zh-TW" sz="900" dirty="0" smtClean="0"/>
              <a:t>20</a:t>
            </a:r>
            <a:r>
              <a:rPr lang="zh-TW" altLang="en-US" sz="900" dirty="0" smtClean="0"/>
              <a:t>像素進行裁切</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創建與原圖相同的空矩陣，將轉換後的小圖片放入空矩陣進行重組，位置與裁切時相同，重組後即為最後結果圖</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觀察再研究前先進行分群會發生什麼事情，因為擔心</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中是透過亂數去隨機抓取進行學習，但風格樣試圖與原圖若相差太遠，產生的結果就會崩壞，因此再訓練前額外加入分群方法，再進行隨機抓取的時候都抓到相近的圖片來改善此問題。</a:t>
            </a:r>
          </a:p>
          <a:p>
            <a:r>
              <a:rPr lang="zh-TW" altLang="zh-TW" sz="900" kern="1200" dirty="0" smtClean="0">
                <a:solidFill>
                  <a:schemeClr val="tx1"/>
                </a:solidFill>
                <a:effectLst/>
                <a:latin typeface="+mn-lt"/>
                <a:ea typeface="+mn-ea"/>
                <a:cs typeface="+mn-cs"/>
              </a:rPr>
              <a:t>但實驗結果發現事前分群會讓圖片出現一格一格的小塊圖樣，導致結構線條消失，無法讓結構保留下來，因此研究不採用分群的方式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可以看出風格轉換相當成功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接下來</a:t>
            </a:r>
            <a:r>
              <a:rPr lang="zh-TW" altLang="en-US" sz="900" kern="1200" dirty="0" smtClean="0">
                <a:solidFill>
                  <a:schemeClr val="tx1"/>
                </a:solidFill>
                <a:effectLst/>
                <a:latin typeface="+mn-lt"/>
                <a:ea typeface="+mn-ea"/>
                <a:cs typeface="+mn-cs"/>
              </a:rPr>
              <a:t>是我的研究主軸</a:t>
            </a:r>
            <a:r>
              <a:rPr lang="zh-TW" altLang="zh-TW" sz="900" kern="1200" dirty="0" smtClean="0">
                <a:solidFill>
                  <a:schemeClr val="tx1"/>
                </a:solidFill>
                <a:effectLst/>
                <a:latin typeface="+mn-lt"/>
                <a:ea typeface="+mn-ea"/>
                <a:cs typeface="+mn-cs"/>
              </a:rPr>
              <a:t>生成對抗網路，簡稱</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原理就是由兩個神經網路進行對抗</a:t>
            </a:r>
            <a:r>
              <a:rPr lang="zh-TW" altLang="zh-TW" sz="900" kern="1200" dirty="0" smtClean="0">
                <a:solidFill>
                  <a:schemeClr val="tx1"/>
                </a:solidFill>
                <a:effectLst/>
                <a:latin typeface="+mn-lt"/>
                <a:ea typeface="+mn-ea"/>
                <a:cs typeface="+mn-cs"/>
              </a:rPr>
              <a:t>。由</a:t>
            </a:r>
            <a:r>
              <a:rPr lang="en-US" altLang="zh-TW" sz="900" kern="1200" dirty="0" err="1" smtClean="0">
                <a:solidFill>
                  <a:schemeClr val="tx1"/>
                </a:solidFill>
                <a:effectLst/>
                <a:latin typeface="+mn-lt"/>
                <a:ea typeface="+mn-ea"/>
                <a:cs typeface="+mn-cs"/>
              </a:rPr>
              <a:t>ian</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goodfellow</a:t>
            </a:r>
            <a:r>
              <a:rPr lang="zh-TW" altLang="zh-TW"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年提出來，傳說中他在酒吧喝酒，不知道她在酒加了什麼，喝一喝就</a:t>
            </a:r>
            <a:r>
              <a:rPr lang="zh-TW" altLang="en-US" sz="900" kern="1200" dirty="0" smtClean="0">
                <a:solidFill>
                  <a:schemeClr val="tx1"/>
                </a:solidFill>
                <a:effectLst/>
                <a:latin typeface="+mn-lt"/>
                <a:ea typeface="+mn-ea"/>
                <a:cs typeface="+mn-cs"/>
              </a:rPr>
              <a:t>有</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這個</a:t>
            </a:r>
            <a:r>
              <a:rPr lang="zh-TW" altLang="en-US" sz="900" kern="1200" dirty="0" smtClean="0">
                <a:solidFill>
                  <a:schemeClr val="tx1"/>
                </a:solidFill>
                <a:effectLst/>
                <a:latin typeface="+mn-lt"/>
                <a:ea typeface="+mn-ea"/>
                <a:cs typeface="+mn-cs"/>
              </a:rPr>
              <a:t>想法</a:t>
            </a:r>
            <a:endParaRPr lang="en-US"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是由兩個神經網路所組成，</a:t>
            </a:r>
            <a:r>
              <a:rPr lang="zh-TW" altLang="en-US" sz="900" kern="1200" dirty="0" smtClean="0">
                <a:solidFill>
                  <a:schemeClr val="tx1"/>
                </a:solidFill>
                <a:effectLst/>
                <a:latin typeface="+mn-lt"/>
                <a:ea typeface="+mn-ea"/>
                <a:cs typeface="+mn-cs"/>
              </a:rPr>
              <a:t>分別為生成器跟判別器，</a:t>
            </a:r>
            <a:r>
              <a:rPr lang="zh-TW" altLang="zh-TW" sz="900" kern="1200" dirty="0" smtClean="0">
                <a:solidFill>
                  <a:schemeClr val="tx1"/>
                </a:solidFill>
                <a:effectLst/>
                <a:latin typeface="+mn-lt"/>
                <a:ea typeface="+mn-ea"/>
                <a:cs typeface="+mn-cs"/>
              </a:rPr>
              <a:t>判別器就是一般的正向神經網路，將圖片</a:t>
            </a:r>
            <a:r>
              <a:rPr lang="zh-TW" altLang="en-US" sz="900" kern="1200" dirty="0" smtClean="0">
                <a:solidFill>
                  <a:schemeClr val="tx1"/>
                </a:solidFill>
                <a:effectLst/>
                <a:latin typeface="+mn-lt"/>
                <a:ea typeface="+mn-ea"/>
                <a:cs typeface="+mn-cs"/>
              </a:rPr>
              <a:t>輸入進去</a:t>
            </a:r>
            <a:r>
              <a:rPr lang="zh-TW" altLang="zh-TW" sz="900" kern="1200" dirty="0" smtClean="0">
                <a:solidFill>
                  <a:schemeClr val="tx1"/>
                </a:solidFill>
                <a:effectLst/>
                <a:latin typeface="+mn-lt"/>
                <a:ea typeface="+mn-ea"/>
                <a:cs typeface="+mn-cs"/>
              </a:rPr>
              <a:t>進行辨識，最後輸出</a:t>
            </a:r>
            <a:r>
              <a:rPr lang="zh-TW" altLang="en-US" sz="900" kern="1200" dirty="0" smtClean="0">
                <a:solidFill>
                  <a:schemeClr val="tx1"/>
                </a:solidFill>
                <a:effectLst/>
                <a:latin typeface="+mn-lt"/>
                <a:ea typeface="+mn-ea"/>
                <a:cs typeface="+mn-cs"/>
              </a:rPr>
              <a:t>答案</a:t>
            </a:r>
            <a:r>
              <a:rPr lang="en-US" altLang="zh-TW" sz="900" kern="1200" dirty="0" smtClean="0">
                <a:solidFill>
                  <a:schemeClr val="tx1"/>
                </a:solidFill>
                <a:effectLst/>
                <a:latin typeface="+mn-lt"/>
                <a:ea typeface="+mn-ea"/>
                <a:cs typeface="+mn-cs"/>
              </a:rPr>
              <a:t>0</a:t>
            </a:r>
            <a:r>
              <a:rPr lang="zh-TW" altLang="zh-TW"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生成器原理為反向神經網路，他是將</a:t>
            </a:r>
            <a:r>
              <a:rPr lang="zh-TW" altLang="en-US" sz="900" kern="1200" dirty="0" smtClean="0">
                <a:solidFill>
                  <a:schemeClr val="tx1"/>
                </a:solidFill>
                <a:effectLst/>
                <a:latin typeface="+mn-lt"/>
                <a:ea typeface="+mn-ea"/>
                <a:cs typeface="+mn-cs"/>
              </a:rPr>
              <a:t>答案輸入進去</a:t>
            </a:r>
            <a:r>
              <a:rPr lang="zh-TW" altLang="zh-TW" sz="900" kern="1200" dirty="0" smtClean="0">
                <a:solidFill>
                  <a:schemeClr val="tx1"/>
                </a:solidFill>
                <a:effectLst/>
                <a:latin typeface="+mn-lt"/>
                <a:ea typeface="+mn-ea"/>
                <a:cs typeface="+mn-cs"/>
              </a:rPr>
              <a:t>神經數目組合擴充，最後將</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和</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還原輸出整張圖，</a:t>
            </a:r>
            <a:r>
              <a:rPr lang="zh-TW" altLang="en-US" sz="900" kern="1200" dirty="0" smtClean="0">
                <a:solidFill>
                  <a:schemeClr val="tx1"/>
                </a:solidFill>
                <a:effectLst/>
                <a:latin typeface="+mn-lt"/>
                <a:ea typeface="+mn-ea"/>
                <a:cs typeface="+mn-cs"/>
              </a:rPr>
              <a:t>然後</a:t>
            </a:r>
            <a:r>
              <a:rPr lang="zh-TW" altLang="zh-TW" sz="900" kern="1200" dirty="0" smtClean="0">
                <a:solidFill>
                  <a:schemeClr val="tx1"/>
                </a:solidFill>
                <a:effectLst/>
                <a:latin typeface="+mn-lt"/>
                <a:ea typeface="+mn-ea"/>
                <a:cs typeface="+mn-cs"/>
              </a:rPr>
              <a:t>由這兩組神經網路不斷去對抗，生成器要生成與真實圖片最像的圖片，判別器要判別出圖片的真假，一直重複輪迴，就像正派與邪派的關係，正派越強，邪派也要變強，邪派越強，正派也要跟著變強，所以這兩個</a:t>
            </a:r>
            <a:r>
              <a:rPr lang="zh-TW" altLang="en-US" sz="900" kern="1200" dirty="0" smtClean="0">
                <a:solidFill>
                  <a:schemeClr val="tx1"/>
                </a:solidFill>
                <a:effectLst/>
                <a:latin typeface="+mn-lt"/>
                <a:ea typeface="+mn-ea"/>
                <a:cs typeface="+mn-cs"/>
              </a:rPr>
              <a:t>神經網路</a:t>
            </a:r>
            <a:r>
              <a:rPr lang="zh-TW" altLang="zh-TW" sz="900" kern="1200" dirty="0" smtClean="0">
                <a:solidFill>
                  <a:schemeClr val="tx1"/>
                </a:solidFill>
                <a:effectLst/>
                <a:latin typeface="+mn-lt"/>
                <a:ea typeface="+mn-ea"/>
                <a:cs typeface="+mn-cs"/>
              </a:rPr>
              <a:t>會互相競爭，互相</a:t>
            </a:r>
            <a:r>
              <a:rPr lang="zh-TW" altLang="en-US" sz="900" kern="1200" dirty="0" smtClean="0">
                <a:solidFill>
                  <a:schemeClr val="tx1"/>
                </a:solidFill>
                <a:effectLst/>
                <a:latin typeface="+mn-lt"/>
                <a:ea typeface="+mn-ea"/>
                <a:cs typeface="+mn-cs"/>
              </a:rPr>
              <a:t>對抗</a:t>
            </a:r>
            <a:r>
              <a:rPr lang="zh-TW" altLang="zh-TW" sz="900" kern="1200" dirty="0" smtClean="0">
                <a:solidFill>
                  <a:schemeClr val="tx1"/>
                </a:solidFill>
                <a:effectLst/>
                <a:latin typeface="+mn-lt"/>
                <a:ea typeface="+mn-ea"/>
                <a:cs typeface="+mn-cs"/>
              </a:rPr>
              <a:t>，這也是為什麼叫做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的原因，最後雙方會找到一個平衡，</a:t>
            </a:r>
            <a:r>
              <a:rPr lang="zh-TW" altLang="en-US" sz="900" kern="1200" dirty="0" smtClean="0">
                <a:solidFill>
                  <a:schemeClr val="tx1"/>
                </a:solidFill>
                <a:effectLst/>
                <a:latin typeface="+mn-lt"/>
                <a:ea typeface="+mn-ea"/>
                <a:cs typeface="+mn-cs"/>
              </a:rPr>
              <a:t>最後到達在</a:t>
            </a:r>
            <a:r>
              <a:rPr lang="zh-TW" altLang="zh-TW" sz="900" kern="1200" dirty="0" smtClean="0">
                <a:solidFill>
                  <a:schemeClr val="tx1"/>
                </a:solidFill>
                <a:effectLst/>
                <a:latin typeface="+mn-lt"/>
                <a:ea typeface="+mn-ea"/>
                <a:cs typeface="+mn-cs"/>
              </a:rPr>
              <a:t>一個有對手情況的最好，這就是大家經濟學熟悉的奈許均衡，達到奈許均衡也代表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網路訓練到最好。</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再來是我的研究動機，許多時候，在房子裝潢之前，客戶總有想要預先看到自己房子的真實樣貌之需求，而一般而言，在裝潢前能看到最真實的房間照片能透過</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模型來幫助，或者將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模型渲染成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擬真圖，但渲染時需添加不同的參數，若想渲染出非常完美的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擬真圖渲染的時間也需花費大量時間以及技術需求，且渲染出一張完美的擬真圖可能就需要數小時以上，或者參數調整有誤差也會導致渲染時間過長或是渲染出來的效果不盡理想，若想看到</a:t>
            </a:r>
            <a:r>
              <a:rPr lang="zh-TW" altLang="en-US" sz="900" kern="1200" dirty="0" smtClean="0">
                <a:solidFill>
                  <a:schemeClr val="tx1"/>
                </a:solidFill>
                <a:effectLst/>
                <a:latin typeface="+mn-lt"/>
                <a:ea typeface="+mn-ea"/>
                <a:cs typeface="+mn-cs"/>
              </a:rPr>
              <a:t>更</a:t>
            </a:r>
            <a:r>
              <a:rPr lang="zh-TW" altLang="zh-TW" sz="900" kern="1200" dirty="0" smtClean="0">
                <a:solidFill>
                  <a:schemeClr val="tx1"/>
                </a:solidFill>
                <a:effectLst/>
                <a:latin typeface="+mn-lt"/>
                <a:ea typeface="+mn-ea"/>
                <a:cs typeface="+mn-cs"/>
              </a:rPr>
              <a:t>真實照片卻只能透過</a:t>
            </a:r>
            <a:r>
              <a:rPr lang="en-US" altLang="zh-TW" sz="900" kern="1200" dirty="0" err="1" smtClean="0">
                <a:solidFill>
                  <a:schemeClr val="tx1"/>
                </a:solidFill>
                <a:effectLst/>
                <a:latin typeface="+mn-lt"/>
                <a:ea typeface="+mn-ea"/>
                <a:cs typeface="+mn-cs"/>
              </a:rPr>
              <a:t>photoshop</a:t>
            </a:r>
            <a:r>
              <a:rPr lang="zh-TW" altLang="zh-TW" sz="900" kern="1200" dirty="0" smtClean="0">
                <a:solidFill>
                  <a:schemeClr val="tx1"/>
                </a:solidFill>
                <a:effectLst/>
                <a:latin typeface="+mn-lt"/>
                <a:ea typeface="+mn-ea"/>
                <a:cs typeface="+mn-cs"/>
              </a:rPr>
              <a:t>等合成軟體來完成，需花費大量時間精力。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49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2021/11/19</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807913"/>
          </a:xfrm>
          <a:prstGeom prst="rect">
            <a:avLst/>
          </a:prstGeom>
          <a:noFill/>
        </p:spPr>
        <p:txBody>
          <a:bodyPr wrap="square" lIns="68580" tIns="34290" rIns="68580" bIns="34290" rtlCol="0">
            <a:spAutoFit/>
          </a:bodyPr>
          <a:lstStyle/>
          <a:p>
            <a:pPr algn="ctr"/>
            <a:r>
              <a:rPr lang="zh-TW" altLang="en-US" sz="2400" dirty="0">
                <a:solidFill>
                  <a:srgbClr val="1C4885"/>
                </a:solidFill>
                <a:latin typeface="FZZhengHeiS-DB-GB" panose="02000000000000000000" pitchFamily="2" charset="0"/>
                <a:ea typeface="FZZhengHeiS-DB-GB" panose="02000000000000000000" pitchFamily="2" charset="0"/>
              </a:rPr>
              <a:t>以生成對抗網路為</a:t>
            </a:r>
            <a:r>
              <a:rPr lang="zh-TW" altLang="en-US" sz="2400" dirty="0" smtClean="0">
                <a:solidFill>
                  <a:srgbClr val="1C4885"/>
                </a:solidFill>
                <a:latin typeface="FZZhengHeiS-DB-GB" panose="02000000000000000000" pitchFamily="2" charset="0"/>
                <a:ea typeface="FZZhengHeiS-DB-GB" panose="02000000000000000000" pitchFamily="2" charset="0"/>
              </a:rPr>
              <a:t>基礎</a:t>
            </a:r>
            <a:r>
              <a:rPr lang="zh-TW" altLang="en-US" sz="2400" dirty="0">
                <a:solidFill>
                  <a:srgbClr val="1C4885"/>
                </a:solidFill>
                <a:latin typeface="FZZhengHeiS-DB-GB" panose="02000000000000000000" pitchFamily="2" charset="0"/>
                <a:ea typeface="FZZhengHeiS-DB-GB" panose="02000000000000000000" pitchFamily="2" charset="0"/>
              </a:rPr>
              <a:t>將</a:t>
            </a:r>
            <a:r>
              <a:rPr lang="zh-TW" altLang="en-US" sz="2400" dirty="0" smtClean="0">
                <a:solidFill>
                  <a:srgbClr val="1C4885"/>
                </a:solidFill>
                <a:latin typeface="FZZhengHeiS-DB-GB" panose="02000000000000000000" pitchFamily="2" charset="0"/>
                <a:ea typeface="FZZhengHeiS-DB-GB" panose="02000000000000000000" pitchFamily="2" charset="0"/>
              </a:rPr>
              <a:t>室內設計</a:t>
            </a:r>
            <a:r>
              <a:rPr lang="zh-TW" altLang="en-US" sz="2400" dirty="0">
                <a:solidFill>
                  <a:srgbClr val="1C4885"/>
                </a:solidFill>
                <a:latin typeface="FZZhengHeiS-DB-GB" panose="02000000000000000000" pitchFamily="2" charset="0"/>
                <a:ea typeface="FZZhengHeiS-DB-GB" panose="02000000000000000000" pitchFamily="2" charset="0"/>
              </a:rPr>
              <a:t>三維模型</a:t>
            </a:r>
            <a:r>
              <a:rPr lang="zh-TW" altLang="en-US" sz="2400" dirty="0" smtClean="0">
                <a:solidFill>
                  <a:srgbClr val="1C4885"/>
                </a:solidFill>
                <a:latin typeface="FZZhengHeiS-DB-GB" panose="02000000000000000000" pitchFamily="2" charset="0"/>
                <a:ea typeface="FZZhengHeiS-DB-GB" panose="02000000000000000000" pitchFamily="2" charset="0"/>
              </a:rPr>
              <a:t>轉換之研究</a:t>
            </a:r>
            <a:endParaRPr lang="en-US" altLang="zh-TW" sz="24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2928690"/>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資管碩二 </a:t>
            </a:r>
            <a:r>
              <a:rPr lang="en-US" altLang="zh-TW" dirty="0" smtClean="0">
                <a:solidFill>
                  <a:schemeClr val="tx1">
                    <a:lumMod val="75000"/>
                    <a:lumOff val="25000"/>
                  </a:schemeClr>
                </a:solidFill>
                <a:cs typeface="+mn-ea"/>
                <a:sym typeface="+mn-lt"/>
              </a:rPr>
              <a:t>10994015 </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 </a:t>
            </a:r>
            <a:r>
              <a:rPr lang="en-US" altLang="zh-TW" dirty="0" smtClean="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 廖秀莉</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750" y="2386662"/>
            <a:ext cx="4250684" cy="2696177"/>
          </a:xfrm>
          <a:prstGeom prst="rect">
            <a:avLst/>
          </a:prstGeom>
        </p:spPr>
      </p:pic>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80177" y="1102714"/>
            <a:ext cx="7162740" cy="246221"/>
          </a:xfrm>
          <a:prstGeom prst="rect">
            <a:avLst/>
          </a:prstGeom>
          <a:noFill/>
          <a:ln w="9525">
            <a:noFill/>
            <a:miter/>
          </a:ln>
        </p:spPr>
        <p:txBody>
          <a:bodyPr wrap="square" lIns="0" tIns="0" rIns="0" bIns="0">
            <a:spAutoFit/>
          </a:bodyPr>
          <a:lstStyle/>
          <a:p>
            <a:r>
              <a:rPr lang="zh-TW" altLang="en-US" sz="1600" dirty="0"/>
              <a:t>三維</a:t>
            </a:r>
            <a:r>
              <a:rPr lang="zh-TW" altLang="en-US" sz="1600" dirty="0" smtClean="0"/>
              <a:t>模型</a:t>
            </a:r>
            <a:r>
              <a:rPr lang="en-US" altLang="zh-TW" sz="1600" dirty="0" smtClean="0"/>
              <a:t>(</a:t>
            </a:r>
            <a:r>
              <a:rPr lang="zh-TW" altLang="en-US" sz="1600" dirty="0" smtClean="0"/>
              <a:t>左</a:t>
            </a:r>
            <a:r>
              <a:rPr lang="en-US" altLang="zh-TW" sz="1600" dirty="0" smtClean="0"/>
              <a:t>)</a:t>
            </a:r>
            <a:r>
              <a:rPr lang="zh-TW" altLang="en-US" sz="1600" dirty="0" smtClean="0"/>
              <a:t>，真實照片</a:t>
            </a:r>
            <a:r>
              <a:rPr lang="en-US" altLang="zh-TW" sz="1600" dirty="0" smtClean="0"/>
              <a:t>(</a:t>
            </a:r>
            <a:r>
              <a:rPr lang="zh-TW" altLang="en-US" sz="1600" smtClean="0"/>
              <a:t>右</a:t>
            </a:r>
            <a:r>
              <a:rPr lang="en-US" altLang="zh-TW" sz="1600" smtClean="0"/>
              <a: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92" y="1921079"/>
            <a:ext cx="4085036" cy="22313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058" y="1921079"/>
            <a:ext cx="3926046" cy="2231391"/>
          </a:xfrm>
          <a:prstGeom prst="rect">
            <a:avLst/>
          </a:prstGeom>
        </p:spPr>
      </p:pic>
    </p:spTree>
    <p:extLst>
      <p:ext uri="{BB962C8B-B14F-4D97-AF65-F5344CB8AC3E}">
        <p14:creationId xmlns:p14="http://schemas.microsoft.com/office/powerpoint/2010/main" val="19092804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526078"/>
            <a:ext cx="7162740" cy="492443"/>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室內房間會存在許多家具輪廓，透過語意分割抓取輪廓避免細節的丟失，著名</a:t>
            </a:r>
            <a:r>
              <a:rPr lang="zh-TW" altLang="en-US" sz="1600" dirty="0"/>
              <a:t>語</a:t>
            </a:r>
            <a:r>
              <a:rPr lang="zh-TW" altLang="en-US" sz="1600" dirty="0" smtClean="0"/>
              <a:t>意分割架構如</a:t>
            </a:r>
            <a:r>
              <a:rPr lang="en-US" altLang="zh-TW" sz="1600" dirty="0" smtClean="0"/>
              <a:t>:FCN</a:t>
            </a:r>
            <a:r>
              <a:rPr lang="zh-TW" altLang="en-US" sz="1600" dirty="0" smtClean="0"/>
              <a:t>、</a:t>
            </a:r>
            <a:r>
              <a:rPr lang="en-US" altLang="zh-TW" sz="1600" dirty="0" smtClean="0"/>
              <a:t>U-Net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加入影像濾波層增強</a:t>
            </a: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51115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74244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mj-ea"/>
                <a:ea typeface="+mj-ea"/>
              </a:rPr>
              <a:t>Jinsung</a:t>
            </a:r>
            <a:r>
              <a:rPr lang="en-US" altLang="zh-TW" sz="1600" dirty="0">
                <a:latin typeface="+mj-ea"/>
                <a:ea typeface="+mj-ea"/>
              </a:rPr>
              <a:t> Kim </a:t>
            </a:r>
            <a:r>
              <a:rPr lang="zh-TW" altLang="en-US" sz="1600" dirty="0" smtClean="0">
                <a:latin typeface="+mj-ea"/>
                <a:ea typeface="+mj-ea"/>
              </a:rPr>
              <a:t>等人建立好的風格辨識模型進行辨識。</a:t>
            </a:r>
            <a:endParaRPr lang="zh-TW" altLang="zh-TW" sz="1600" dirty="0">
              <a:latin typeface="+mj-ea"/>
              <a:ea typeface="+mj-ea"/>
            </a:endParaRPr>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78" y="2644911"/>
            <a:ext cx="5426416" cy="214419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078" y="780176"/>
            <a:ext cx="5555861" cy="1725204"/>
          </a:xfrm>
          <a:prstGeom prst="rect">
            <a:avLst/>
          </a:prstGeom>
        </p:spPr>
      </p:pic>
    </p:spTree>
    <p:extLst>
      <p:ext uri="{BB962C8B-B14F-4D97-AF65-F5344CB8AC3E}">
        <p14:creationId xmlns:p14="http://schemas.microsoft.com/office/powerpoint/2010/main" val="3915860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7"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語意分割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5"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訓練真實照片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a:t>
            </a:r>
            <a:r>
              <a:rPr lang="zh-TW" altLang="zh-TW" sz="2000" dirty="0" smtClean="0"/>
              <a:t>，</a:t>
            </a:r>
            <a:r>
              <a:rPr lang="zh-TW" altLang="en-US" sz="2000" dirty="0" smtClean="0"/>
              <a:t>讓沒有設計能力的人也能得到所需的照片。</a:t>
            </a:r>
            <a:endParaRPr lang="zh-TW" altLang="zh-TW" sz="2000" dirty="0"/>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84665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a:t>訓練</a:t>
            </a:r>
            <a:r>
              <a:rPr lang="zh-TW" altLang="en-US" sz="2000" dirty="0" smtClean="0"/>
              <a:t>前加入語意分割，增強輪廓，觀察是否訓練結果</a:t>
            </a:r>
            <a:endParaRPr lang="en-US" altLang="zh-TW" sz="2000" dirty="0" smtClean="0"/>
          </a:p>
          <a:p>
            <a:pPr>
              <a:lnSpc>
                <a:spcPct val="150000"/>
              </a:lnSpc>
            </a:pPr>
            <a:r>
              <a:rPr lang="en-US" altLang="zh-TW" sz="2000" dirty="0" smtClean="0"/>
              <a:t>B.</a:t>
            </a:r>
            <a:r>
              <a:rPr lang="zh-TW" altLang="en-US" sz="2000" dirty="0" smtClean="0"/>
              <a:t>在</a:t>
            </a:r>
            <a:r>
              <a:rPr lang="en-US" altLang="zh-TW" sz="2000" dirty="0" smtClean="0"/>
              <a:t>pix2pix</a:t>
            </a:r>
            <a:r>
              <a:rPr lang="zh-TW" altLang="en-US" sz="2000" dirty="0" smtClean="0"/>
              <a:t>加入</a:t>
            </a:r>
            <a:r>
              <a:rPr lang="zh-TW" altLang="en-US" sz="2000" dirty="0"/>
              <a:t>影像</a:t>
            </a:r>
            <a:r>
              <a:rPr lang="zh-TW" altLang="en-US" sz="2000" dirty="0" smtClean="0"/>
              <a:t>濾波層，將影像平滑化，觀察是否訓練成果</a:t>
            </a:r>
            <a:endParaRPr lang="en-US" altLang="zh-TW" sz="2000" dirty="0" smtClean="0"/>
          </a:p>
          <a:p>
            <a:pPr>
              <a:lnSpc>
                <a:spcPct val="150000"/>
              </a:lnSpc>
            </a:pP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挑選出效果最佳的照片，產生出</a:t>
            </a:r>
            <a:r>
              <a:rPr lang="zh-TW" altLang="en-US" sz="2000" dirty="0" smtClean="0"/>
              <a:t>是否符合</a:t>
            </a:r>
            <a:r>
              <a:rPr lang="zh-TW" altLang="zh-TW" sz="2000" dirty="0" smtClean="0"/>
              <a:t>特定風格之照片，並丟入</a:t>
            </a:r>
            <a:r>
              <a:rPr lang="en-US" altLang="zh-TW" sz="2000" dirty="0" err="1" smtClean="0">
                <a:latin typeface="微軟正黑體" panose="020B0604030504040204" pitchFamily="34" charset="-120"/>
                <a:ea typeface="微軟正黑體" panose="020B0604030504040204" pitchFamily="34" charset="-120"/>
              </a:rPr>
              <a:t>Jinsung</a:t>
            </a:r>
            <a:r>
              <a:rPr lang="en-US" altLang="zh-TW" sz="2000" dirty="0" smtClean="0">
                <a:latin typeface="微軟正黑體" panose="020B0604030504040204" pitchFamily="34" charset="-120"/>
                <a:ea typeface="微軟正黑體" panose="020B0604030504040204" pitchFamily="34" charset="-120"/>
              </a:rPr>
              <a:t> Kim</a:t>
            </a:r>
            <a:r>
              <a:rPr lang="zh-TW" altLang="zh-TW" sz="2000" dirty="0" smtClean="0"/>
              <a:t>模型進行風格辨識</a:t>
            </a:r>
            <a:r>
              <a:rPr lang="zh-TW" altLang="en-US" sz="2000" dirty="0" smtClean="0"/>
              <a:t>，</a:t>
            </a:r>
            <a:endParaRPr lang="zh-TW" altLang="zh-TW" sz="2000" dirty="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a:t>
            </a:r>
            <a:r>
              <a:rPr lang="zh-TW" altLang="en-US" sz="2000" dirty="0" smtClean="0"/>
              <a:t>對圖像</a:t>
            </a:r>
            <a:r>
              <a:rPr lang="zh-TW" altLang="en-US" sz="2000" dirty="0"/>
              <a:t>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跟我一樣是室內設計結合深度學習的研究</a:t>
            </a:r>
            <a:endParaRPr lang="en-US" altLang="zh-TW" sz="1600" dirty="0" smtClean="0"/>
          </a:p>
          <a:p>
            <a:pPr marL="342900" indent="-342900">
              <a:lnSpc>
                <a:spcPct val="150000"/>
              </a:lnSpc>
              <a:buFont typeface="+mj-lt"/>
              <a:buAutoNum type="arabicPeriod"/>
            </a:pPr>
            <a:r>
              <a:rPr lang="zh-TW" altLang="en-US" sz="1600" dirty="0" smtClean="0"/>
              <a:t>我</a:t>
            </a:r>
            <a:r>
              <a:rPr lang="zh-TW" altLang="en-US" sz="1600" dirty="0"/>
              <a:t>的研究</a:t>
            </a:r>
            <a:r>
              <a:rPr lang="zh-TW" altLang="en-US" sz="1600" dirty="0" smtClean="0"/>
              <a:t>中有參考到此模型</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許多室內設計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用深度學習能否正確判斷出室內設計風格</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a:solidFill>
                  <a:srgbClr val="1B4367"/>
                </a:solidFill>
                <a:cs typeface="+mn-ea"/>
                <a:sym typeface="+mn-lt"/>
              </a:rPr>
              <a:t>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準備</a:t>
            </a:r>
            <a:r>
              <a:rPr lang="zh-TW" altLang="en-US" sz="1600" dirty="0"/>
              <a:t>室內設計</a:t>
            </a:r>
            <a:r>
              <a:rPr lang="zh-TW" altLang="en-US" sz="1600" dirty="0" smtClean="0"/>
              <a:t>風格參考資料集</a:t>
            </a:r>
            <a:endParaRPr lang="en-US" altLang="zh-TW" sz="1600" dirty="0" smtClean="0"/>
          </a:p>
          <a:p>
            <a:pPr marL="342900" indent="-342900">
              <a:lnSpc>
                <a:spcPct val="150000"/>
              </a:lnSpc>
              <a:buFont typeface="+mj-lt"/>
              <a:buAutoNum type="arabicPeriod"/>
            </a:pPr>
            <a:r>
              <a:rPr lang="zh-TW" altLang="en-US" sz="1600" dirty="0"/>
              <a:t>用</a:t>
            </a:r>
            <a:r>
              <a:rPr lang="en-US" altLang="zh-TW" sz="1600" dirty="0"/>
              <a:t>CNN</a:t>
            </a:r>
            <a:r>
              <a:rPr lang="zh-TW" altLang="en-US" sz="1600" dirty="0" smtClean="0"/>
              <a:t>訓練識別設計風格模型</a:t>
            </a:r>
            <a:endParaRPr lang="en-US" altLang="zh-TW" sz="1600" dirty="0" smtClean="0"/>
          </a:p>
          <a:p>
            <a:pPr marL="342900" indent="-342900">
              <a:lnSpc>
                <a:spcPct val="150000"/>
              </a:lnSpc>
              <a:buFont typeface="+mj-lt"/>
              <a:buAutoNum type="arabicPeriod"/>
            </a:pPr>
            <a:r>
              <a:rPr lang="zh-TW" altLang="en-US" sz="1600" dirty="0"/>
              <a:t>對</a:t>
            </a:r>
            <a:r>
              <a:rPr lang="zh-TW" altLang="en-US" sz="1600" dirty="0" smtClean="0"/>
              <a:t>驗證資料進行風格識別</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5178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室內設計風格資料準備</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a:lnSpc>
                <a:spcPct val="150000"/>
              </a:lnSpc>
            </a:pPr>
            <a:r>
              <a:rPr lang="zh-TW" altLang="en-US" sz="1600" dirty="0"/>
              <a:t>資料</a:t>
            </a:r>
            <a:r>
              <a:rPr lang="en-US" altLang="zh-TW" sz="1600" dirty="0" smtClean="0"/>
              <a:t>:</a:t>
            </a:r>
            <a:r>
              <a:rPr lang="zh-TW" altLang="en-US" sz="1600" dirty="0" smtClean="0"/>
              <a:t>客廳圖片</a:t>
            </a:r>
            <a:endParaRPr lang="en-US" altLang="zh-TW" sz="1600" dirty="0" smtClean="0"/>
          </a:p>
          <a:p>
            <a:pPr>
              <a:lnSpc>
                <a:spcPct val="150000"/>
              </a:lnSpc>
            </a:pPr>
            <a:r>
              <a:rPr lang="zh-TW" altLang="en-US" sz="1600" dirty="0" smtClean="0"/>
              <a:t>資料來源</a:t>
            </a:r>
            <a:r>
              <a:rPr lang="en-US" altLang="zh-TW" sz="1600" dirty="0" smtClean="0"/>
              <a:t>:</a:t>
            </a:r>
            <a:r>
              <a:rPr lang="en-US" altLang="zh-TW" sz="1600" dirty="0" err="1"/>
              <a:t>Daum</a:t>
            </a:r>
            <a:r>
              <a:rPr lang="zh-TW" altLang="en-US" sz="1600" dirty="0"/>
              <a:t>房地產、</a:t>
            </a:r>
            <a:r>
              <a:rPr lang="en-US" altLang="zh-TW" sz="1600" dirty="0" err="1"/>
              <a:t>Ohouse</a:t>
            </a:r>
            <a:r>
              <a:rPr lang="zh-TW" altLang="en-US" sz="1600" dirty="0"/>
              <a:t>、</a:t>
            </a:r>
            <a:r>
              <a:rPr lang="en-US" altLang="zh-TW" sz="1600" dirty="0" err="1"/>
              <a:t>Ggumim</a:t>
            </a:r>
            <a:r>
              <a:rPr lang="zh-TW" altLang="en-US" sz="1600" dirty="0"/>
              <a:t>、</a:t>
            </a:r>
            <a:r>
              <a:rPr lang="en-US" altLang="zh-TW" sz="1600" dirty="0"/>
              <a:t>Houzz</a:t>
            </a:r>
            <a:r>
              <a:rPr lang="zh-TW" altLang="en-US" sz="1600" dirty="0"/>
              <a:t>、</a:t>
            </a:r>
            <a:r>
              <a:rPr lang="en-US" altLang="zh-TW" sz="1600" dirty="0" err="1"/>
              <a:t>Zipdoc</a:t>
            </a:r>
            <a:r>
              <a:rPr lang="zh-TW" altLang="en-US" sz="1600" dirty="0" smtClean="0"/>
              <a:t>等</a:t>
            </a:r>
            <a:endParaRPr lang="en-US" altLang="zh-TW" sz="1600" dirty="0" smtClean="0"/>
          </a:p>
          <a:p>
            <a:pPr>
              <a:lnSpc>
                <a:spcPct val="150000"/>
              </a:lnSpc>
            </a:pPr>
            <a:r>
              <a:rPr lang="zh-TW" altLang="en-US" sz="1600" dirty="0"/>
              <a:t>蒐集</a:t>
            </a:r>
            <a:r>
              <a:rPr lang="zh-TW" altLang="en-US" sz="1600" dirty="0" smtClean="0"/>
              <a:t>時間</a:t>
            </a:r>
            <a:r>
              <a:rPr lang="en-US" altLang="zh-TW" sz="1600" dirty="0" smtClean="0"/>
              <a:t>:2020</a:t>
            </a:r>
            <a:r>
              <a:rPr lang="zh-TW" altLang="en-US" sz="1600" dirty="0" smtClean="0"/>
              <a:t>年</a:t>
            </a:r>
            <a:r>
              <a:rPr lang="en-US" altLang="zh-TW" sz="1600" dirty="0" smtClean="0"/>
              <a:t>2</a:t>
            </a:r>
            <a:r>
              <a:rPr lang="zh-TW" altLang="en-US" sz="1600" dirty="0" smtClean="0"/>
              <a:t>月</a:t>
            </a:r>
            <a:r>
              <a:rPr lang="en-US" altLang="zh-TW" sz="1600" dirty="0" smtClean="0"/>
              <a:t>-2020</a:t>
            </a:r>
            <a:r>
              <a:rPr lang="zh-TW" altLang="en-US" sz="1600" dirty="0" smtClean="0"/>
              <a:t>年</a:t>
            </a:r>
            <a:r>
              <a:rPr lang="en-US" altLang="zh-TW" sz="1600" dirty="0" smtClean="0"/>
              <a:t>6</a:t>
            </a:r>
            <a:r>
              <a:rPr lang="zh-TW" altLang="en-US" sz="1600" dirty="0" smtClean="0"/>
              <a:t>月</a:t>
            </a:r>
            <a:endParaRPr lang="en-US" altLang="zh-TW" sz="1600" dirty="0" smtClean="0"/>
          </a:p>
          <a:p>
            <a:pPr>
              <a:lnSpc>
                <a:spcPct val="150000"/>
              </a:lnSpc>
            </a:pPr>
            <a:r>
              <a:rPr lang="en-US" altLang="zh-TW" sz="1600" dirty="0" smtClean="0"/>
              <a:t>Total:480</a:t>
            </a:r>
            <a:r>
              <a:rPr lang="zh-TW" altLang="en-US" sz="1600" dirty="0" smtClean="0"/>
              <a:t>張圖片，每種風格含有</a:t>
            </a:r>
            <a:r>
              <a:rPr lang="en-US" altLang="zh-TW" sz="1600" dirty="0" smtClean="0"/>
              <a:t>120</a:t>
            </a:r>
            <a:r>
              <a:rPr lang="zh-TW" altLang="en-US" sz="1600" dirty="0" smtClean="0"/>
              <a:t>張</a:t>
            </a:r>
            <a:r>
              <a:rPr lang="en-US" altLang="zh-TW" sz="1600" dirty="0" smtClean="0"/>
              <a:t>(</a:t>
            </a:r>
            <a:r>
              <a:rPr lang="zh-TW" altLang="en-US" sz="1600" dirty="0" smtClean="0"/>
              <a:t>現代風、自然風、古典風、休閒風</a:t>
            </a:r>
            <a:r>
              <a:rPr lang="en-US" altLang="zh-TW" sz="1600" dirty="0" smtClean="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165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資料預處理</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標記蒐集圖片</a:t>
            </a:r>
            <a:r>
              <a:rPr lang="zh-TW" altLang="en-US" sz="1600" dirty="0" smtClean="0"/>
              <a:t>的</a:t>
            </a:r>
            <a:r>
              <a:rPr lang="zh-TW" altLang="en-US" sz="1600" dirty="0"/>
              <a:t>風格</a:t>
            </a:r>
            <a:endParaRPr lang="en-US" altLang="zh-TW" sz="1600" dirty="0" smtClean="0"/>
          </a:p>
          <a:p>
            <a:pPr marL="342900" indent="-342900">
              <a:lnSpc>
                <a:spcPct val="150000"/>
              </a:lnSpc>
              <a:buFont typeface="+mj-lt"/>
              <a:buAutoNum type="arabicPeriod"/>
            </a:pPr>
            <a:r>
              <a:rPr lang="zh-TW" altLang="en-US" sz="1600" dirty="0" smtClean="0"/>
              <a:t>採用</a:t>
            </a:r>
            <a:r>
              <a:rPr lang="en-US" altLang="zh-TW" sz="1600" dirty="0" smtClean="0"/>
              <a:t>VGG-16</a:t>
            </a:r>
            <a:r>
              <a:rPr lang="zh-TW" altLang="en-US" sz="1600" dirty="0" smtClean="0"/>
              <a:t>，須調整</a:t>
            </a:r>
            <a:r>
              <a:rPr lang="zh-TW" altLang="en-US" sz="1600" dirty="0"/>
              <a:t>圖片</a:t>
            </a:r>
            <a:r>
              <a:rPr lang="zh-TW" altLang="en-US" sz="1600" dirty="0" smtClean="0"/>
              <a:t>大小</a:t>
            </a:r>
            <a:endParaRPr lang="en-US" altLang="zh-TW" sz="1600" dirty="0" smtClean="0"/>
          </a:p>
          <a:p>
            <a:pPr marL="342900" indent="-342900">
              <a:lnSpc>
                <a:spcPct val="150000"/>
              </a:lnSpc>
              <a:buFont typeface="+mj-lt"/>
              <a:buAutoNum type="arabicPeriod"/>
            </a:pPr>
            <a:r>
              <a:rPr lang="zh-TW" altLang="en-US" sz="1600" dirty="0"/>
              <a:t>數據增強</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smtClean="0"/>
              <a:t>480</a:t>
            </a:r>
            <a:r>
              <a:rPr lang="zh-TW" altLang="en-US" sz="1600" dirty="0" smtClean="0"/>
              <a:t>切分為</a:t>
            </a:r>
            <a:r>
              <a:rPr lang="en-US" altLang="zh-TW" sz="1600" dirty="0" smtClean="0"/>
              <a:t>400</a:t>
            </a:r>
            <a:r>
              <a:rPr lang="zh-TW" altLang="en-US" sz="1600" dirty="0" smtClean="0"/>
              <a:t>張訓練集、</a:t>
            </a:r>
            <a:r>
              <a:rPr lang="en-US" altLang="zh-TW" sz="1600" dirty="0" smtClean="0"/>
              <a:t>80</a:t>
            </a:r>
            <a:r>
              <a:rPr lang="zh-TW" altLang="en-US" sz="1600" dirty="0" smtClean="0"/>
              <a:t>張測試集</a:t>
            </a:r>
            <a:endParaRPr lang="en-US" altLang="zh-TW" sz="1600" dirty="0" smtClean="0"/>
          </a:p>
          <a:p>
            <a:pPr marL="285750" indent="-285750">
              <a:lnSpc>
                <a:spcPct val="150000"/>
              </a:lnSpc>
              <a:buFont typeface="Wingdings" panose="05000000000000000000" pitchFamily="2" charset="2"/>
              <a:buChar char="Ø"/>
            </a:pPr>
            <a:r>
              <a:rPr lang="zh-TW" altLang="en-US" sz="1600" dirty="0" smtClean="0"/>
              <a:t>建構分別為</a:t>
            </a:r>
            <a:r>
              <a:rPr lang="en-US" altLang="zh-TW" sz="1600" dirty="0" smtClean="0"/>
              <a:t>100</a:t>
            </a:r>
            <a:r>
              <a:rPr lang="zh-TW" altLang="en-US" sz="1600" dirty="0" smtClean="0"/>
              <a:t>張、</a:t>
            </a:r>
            <a:r>
              <a:rPr lang="en-US" altLang="zh-TW" sz="1600" dirty="0" smtClean="0"/>
              <a:t>200</a:t>
            </a:r>
            <a:r>
              <a:rPr lang="zh-TW" altLang="en-US" sz="1600" dirty="0" smtClean="0"/>
              <a:t>張、</a:t>
            </a:r>
            <a:r>
              <a:rPr lang="en-US" altLang="zh-TW" sz="1600" dirty="0" smtClean="0"/>
              <a:t>400</a:t>
            </a:r>
            <a:r>
              <a:rPr lang="zh-TW" altLang="en-US" sz="1600" dirty="0" smtClean="0"/>
              <a:t>張、</a:t>
            </a:r>
            <a:r>
              <a:rPr lang="en-US" altLang="zh-TW" sz="1600" dirty="0" smtClean="0"/>
              <a:t>800</a:t>
            </a:r>
            <a:r>
              <a:rPr lang="zh-TW" altLang="en-US" sz="1600" dirty="0" smtClean="0"/>
              <a:t>張、</a:t>
            </a:r>
            <a:r>
              <a:rPr lang="en-US" altLang="zh-TW" sz="1600" dirty="0" smtClean="0"/>
              <a:t>4000</a:t>
            </a:r>
            <a:r>
              <a:rPr lang="zh-TW" altLang="en-US" sz="1600" dirty="0" smtClean="0"/>
              <a:t>張的訓練數據集</a:t>
            </a:r>
            <a:endParaRPr lang="en-US" altLang="zh-TW" sz="1600" dirty="0" smtClean="0"/>
          </a:p>
        </p:txBody>
      </p:sp>
    </p:spTree>
    <p:extLst>
      <p:ext uri="{BB962C8B-B14F-4D97-AF65-F5344CB8AC3E}">
        <p14:creationId xmlns:p14="http://schemas.microsoft.com/office/powerpoint/2010/main" val="69068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使用遷移學習訓練室內設計風格識別模型</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VGG-16</a:t>
            </a:r>
            <a:r>
              <a:rPr lang="zh-TW" altLang="en-US" sz="1600" dirty="0" smtClean="0"/>
              <a:t>作為主網路</a:t>
            </a:r>
            <a:endParaRPr lang="en-US" altLang="zh-TW" sz="1600" dirty="0" smtClean="0"/>
          </a:p>
          <a:p>
            <a:pPr marL="342900" indent="-342900">
              <a:lnSpc>
                <a:spcPct val="150000"/>
              </a:lnSpc>
              <a:buFont typeface="+mj-lt"/>
              <a:buAutoNum type="arabicPeriod"/>
            </a:pPr>
            <a:r>
              <a:rPr lang="zh-TW" altLang="en-US" sz="1600" dirty="0"/>
              <a:t>選擇</a:t>
            </a:r>
            <a:r>
              <a:rPr lang="zh-TW" altLang="en-US" sz="1600" dirty="0" smtClean="0"/>
              <a:t>了</a:t>
            </a:r>
            <a:r>
              <a:rPr lang="en-US" altLang="zh-TW" sz="1600" dirty="0" smtClean="0"/>
              <a:t>Place365</a:t>
            </a:r>
            <a:r>
              <a:rPr lang="zh-TW" altLang="en-US" sz="1600" dirty="0" smtClean="0"/>
              <a:t>作為預訓練的模型</a:t>
            </a:r>
            <a:endParaRPr lang="en-US" altLang="zh-TW" sz="1600" dirty="0" smtClean="0"/>
          </a:p>
          <a:p>
            <a:pPr marL="342900" indent="-342900">
              <a:lnSpc>
                <a:spcPct val="150000"/>
              </a:lnSpc>
              <a:buFont typeface="+mj-lt"/>
              <a:buAutoNum type="arabicPeriod"/>
            </a:pPr>
            <a:r>
              <a:rPr lang="zh-TW" altLang="en-US" sz="1600" dirty="0" smtClean="0"/>
              <a:t>在</a:t>
            </a:r>
            <a:r>
              <a:rPr lang="en-US" altLang="zh-TW" sz="1600" dirty="0" smtClean="0"/>
              <a:t>Place365</a:t>
            </a:r>
            <a:r>
              <a:rPr lang="zh-TW" altLang="en-US" sz="1600" dirty="0" smtClean="0"/>
              <a:t>模型添加新的神經網路</a:t>
            </a:r>
            <a:endParaRPr lang="en-US" altLang="zh-TW" sz="1600" dirty="0" smtClean="0"/>
          </a:p>
          <a:p>
            <a:pPr>
              <a:lnSpc>
                <a:spcPct val="150000"/>
              </a:lnSpc>
            </a:pP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sz="1600" dirty="0" smtClean="0"/>
              <a:t>新神經網路由</a:t>
            </a:r>
            <a:r>
              <a:rPr lang="en-US" altLang="zh-TW" sz="1600" dirty="0" smtClean="0"/>
              <a:t>256</a:t>
            </a:r>
            <a:r>
              <a:rPr lang="zh-TW" altLang="en-US" sz="1600" dirty="0" smtClean="0"/>
              <a:t>個輸出全連接層，一個</a:t>
            </a:r>
            <a:r>
              <a:rPr lang="en-US" altLang="zh-TW" sz="1600" dirty="0" smtClean="0"/>
              <a:t>Dropout(0.5)</a:t>
            </a:r>
            <a:r>
              <a:rPr lang="zh-TW" altLang="en-US" sz="1600" dirty="0" smtClean="0"/>
              <a:t>及一個</a:t>
            </a:r>
            <a:r>
              <a:rPr lang="en-US" altLang="zh-TW" sz="1600" dirty="0" err="1" smtClean="0"/>
              <a:t>softmax</a:t>
            </a:r>
            <a:r>
              <a:rPr lang="zh-TW" altLang="en-US" sz="1600" dirty="0" smtClean="0"/>
              <a:t>激活函數組成。</a:t>
            </a:r>
            <a:endParaRPr lang="en-US" altLang="zh-TW" sz="1600" dirty="0" smtClean="0"/>
          </a:p>
        </p:txBody>
      </p:sp>
    </p:spTree>
    <p:extLst>
      <p:ext uri="{BB962C8B-B14F-4D97-AF65-F5344CB8AC3E}">
        <p14:creationId xmlns:p14="http://schemas.microsoft.com/office/powerpoint/2010/main" val="35458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預設最大值</a:t>
            </a:r>
            <a:r>
              <a:rPr lang="en-US" altLang="zh-TW" sz="1600" dirty="0" smtClean="0"/>
              <a:t>epoch</a:t>
            </a:r>
            <a:r>
              <a:rPr lang="zh-TW" altLang="en-US" sz="1600" dirty="0" smtClean="0"/>
              <a:t>為</a:t>
            </a:r>
            <a:r>
              <a:rPr lang="en-US" altLang="zh-TW" sz="1600" dirty="0" smtClean="0"/>
              <a:t>500</a:t>
            </a:r>
            <a:r>
              <a:rPr lang="zh-TW" altLang="en-US" sz="1600" dirty="0" smtClean="0"/>
              <a:t>，為防止過擬合訓練在</a:t>
            </a:r>
            <a:r>
              <a:rPr lang="en-US" altLang="zh-TW" sz="1600" dirty="0" smtClean="0"/>
              <a:t>145epoch</a:t>
            </a:r>
            <a:r>
              <a:rPr lang="zh-TW" altLang="en-US" sz="1600" dirty="0" smtClean="0"/>
              <a:t>時停止</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748" y="2165491"/>
            <a:ext cx="5114458" cy="2647911"/>
          </a:xfrm>
          <a:prstGeom prst="rect">
            <a:avLst/>
          </a:prstGeom>
        </p:spPr>
      </p:pic>
    </p:spTree>
    <p:extLst>
      <p:ext uri="{BB962C8B-B14F-4D97-AF65-F5344CB8AC3E}">
        <p14:creationId xmlns:p14="http://schemas.microsoft.com/office/powerpoint/2010/main" val="292152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r>
              <a:rPr lang="zh-TW" altLang="en-US" sz="1600" dirty="0"/>
              <a:t>論文一</a:t>
            </a:r>
            <a:r>
              <a:rPr lang="en-US" altLang="zh-TW" sz="1600" dirty="0"/>
              <a:t>:</a:t>
            </a:r>
            <a:r>
              <a:rPr lang="zh-TW" altLang="en-US" sz="1600" dirty="0"/>
              <a:t>研究結果</a:t>
            </a:r>
            <a:r>
              <a:rPr lang="en-US" altLang="zh-TW" sz="1600" dirty="0"/>
              <a:t>top-1</a:t>
            </a:r>
          </a:p>
          <a:p>
            <a:r>
              <a:rPr lang="en-US" altLang="zh-TW" sz="1600" dirty="0"/>
              <a:t>100</a:t>
            </a:r>
            <a:r>
              <a:rPr lang="zh-TW" altLang="en-US" sz="1600" dirty="0"/>
              <a:t>張</a:t>
            </a:r>
            <a:r>
              <a:rPr lang="en-US" altLang="zh-TW" sz="1600" dirty="0"/>
              <a:t>:32.4%</a:t>
            </a:r>
          </a:p>
          <a:p>
            <a:r>
              <a:rPr lang="en-US" altLang="zh-TW" sz="1600" dirty="0"/>
              <a:t>200</a:t>
            </a:r>
            <a:r>
              <a:rPr lang="zh-TW" altLang="en-US" sz="1600" dirty="0"/>
              <a:t>張</a:t>
            </a:r>
            <a:r>
              <a:rPr lang="en-US" altLang="zh-TW" sz="1600" dirty="0"/>
              <a:t>:54.3%</a:t>
            </a:r>
          </a:p>
          <a:p>
            <a:r>
              <a:rPr lang="en-US" altLang="zh-TW" sz="1600" dirty="0"/>
              <a:t>400</a:t>
            </a:r>
            <a:r>
              <a:rPr lang="zh-TW" altLang="en-US" sz="1600" dirty="0"/>
              <a:t>張</a:t>
            </a:r>
            <a:r>
              <a:rPr lang="en-US" altLang="zh-TW" sz="1600" dirty="0"/>
              <a:t>:59.8%</a:t>
            </a:r>
          </a:p>
          <a:p>
            <a:r>
              <a:rPr lang="en-US" altLang="zh-TW" sz="1600" dirty="0"/>
              <a:t>800</a:t>
            </a:r>
            <a:r>
              <a:rPr lang="zh-TW" altLang="en-US" sz="1600" dirty="0"/>
              <a:t>張</a:t>
            </a:r>
            <a:r>
              <a:rPr lang="en-US" altLang="zh-TW" sz="1600" dirty="0"/>
              <a:t>:68.8%</a:t>
            </a:r>
          </a:p>
          <a:p>
            <a:r>
              <a:rPr lang="en-US" altLang="zh-TW" sz="1600" dirty="0"/>
              <a:t>4000</a:t>
            </a:r>
            <a:r>
              <a:rPr lang="zh-TW" altLang="en-US" sz="1600" dirty="0"/>
              <a:t>張</a:t>
            </a:r>
            <a:r>
              <a:rPr lang="en-US" altLang="zh-TW" sz="1600" dirty="0"/>
              <a:t>:61.5%</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1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a:lnSpc>
                <a:spcPct val="150000"/>
              </a:lnSpc>
            </a:pPr>
            <a:r>
              <a:rPr lang="zh-TW" altLang="en-US" sz="1600" dirty="0"/>
              <a:t>此</a:t>
            </a:r>
            <a:r>
              <a:rPr lang="zh-TW" altLang="en-US" sz="1600" dirty="0" smtClean="0"/>
              <a:t>論文也是生成</a:t>
            </a:r>
            <a:r>
              <a:rPr lang="zh-TW" altLang="en-US" sz="1600" dirty="0"/>
              <a:t>對抗網路的</a:t>
            </a:r>
            <a:r>
              <a:rPr lang="zh-TW" altLang="en-US" sz="1600" dirty="0" smtClean="0"/>
              <a:t>研究</a:t>
            </a:r>
            <a:endParaRPr lang="en-US" altLang="zh-TW" sz="1600" dirty="0" smtClean="0"/>
          </a:p>
          <a:p>
            <a:pPr>
              <a:lnSpc>
                <a:spcPct val="150000"/>
              </a:lnSpc>
            </a:pPr>
            <a:r>
              <a:rPr lang="zh-TW" altLang="en-US" sz="1600" dirty="0"/>
              <a:t>此</a:t>
            </a:r>
            <a:r>
              <a:rPr lang="zh-TW" altLang="en-US" sz="1600" dirty="0" smtClean="0"/>
              <a:t>論文的研究有創造出新的</a:t>
            </a:r>
            <a:r>
              <a:rPr lang="en-US" altLang="zh-TW" sz="1600" dirty="0" smtClean="0"/>
              <a:t>GAN</a:t>
            </a:r>
            <a:r>
              <a:rPr lang="zh-TW" altLang="en-US" sz="1600" dirty="0" smtClean="0"/>
              <a:t>，值得參考學習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利用生成對抗網路是否可以解決照片中雨痕</a:t>
            </a:r>
            <a:r>
              <a:rPr lang="zh-TW" altLang="en-US" sz="1600" dirty="0"/>
              <a:t>密度繁多的問題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r>
              <a:rPr lang="zh-TW" altLang="en-US" sz="1600" dirty="0" smtClean="0"/>
              <a:t>並與其他模型進行比較是否能贏過其他模型</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smtClean="0"/>
              <a:t> 生成</a:t>
            </a:r>
            <a:r>
              <a:rPr lang="zh-TW" altLang="en-US" sz="1600" dirty="0"/>
              <a:t>器包含</a:t>
            </a:r>
            <a:r>
              <a:rPr lang="en-US" altLang="zh-TW" sz="1600" dirty="0"/>
              <a:t>:</a:t>
            </a:r>
            <a:r>
              <a:rPr lang="zh-TW" altLang="en-US" sz="1600" dirty="0"/>
              <a:t>多尺度</a:t>
            </a:r>
            <a:r>
              <a:rPr lang="zh-TW" altLang="en-US" sz="1600" dirty="0" smtClean="0"/>
              <a:t>加權</a:t>
            </a:r>
            <a:r>
              <a:rPr lang="en-US" altLang="zh-TW" sz="1600" dirty="0"/>
              <a:t>Module </a:t>
            </a:r>
            <a:r>
              <a:rPr lang="zh-TW" altLang="en-US" sz="1600" dirty="0" smtClean="0"/>
              <a:t>、</a:t>
            </a:r>
            <a:r>
              <a:rPr lang="zh-TW" altLang="en-US" sz="1600" dirty="0"/>
              <a:t>改進</a:t>
            </a:r>
            <a:r>
              <a:rPr lang="zh-TW" altLang="en-US" sz="1600" dirty="0" smtClean="0"/>
              <a:t>空間</a:t>
            </a:r>
            <a:r>
              <a:rPr lang="en-US" altLang="zh-TW" sz="1600" dirty="0"/>
              <a:t>Module </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a:t>
            </a:r>
            <a:r>
              <a:rPr lang="zh-TW" altLang="en-US" sz="1600" dirty="0" smtClean="0"/>
              <a:t>積層、</a:t>
            </a:r>
            <a:r>
              <a:rPr lang="en-US" altLang="zh-TW" sz="1600" dirty="0" smtClean="0"/>
              <a:t>batch-normalization</a:t>
            </a:r>
            <a:r>
              <a:rPr lang="zh-TW" altLang="en-US" sz="1600" dirty="0" smtClean="0"/>
              <a:t>層、</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smtClean="0"/>
              <a:t>GAN:MWA-</a:t>
            </a:r>
            <a:r>
              <a:rPr lang="en-US" altLang="zh-TW" sz="1600" dirty="0" err="1" smtClean="0"/>
              <a:t>GANet</a:t>
            </a:r>
            <a:r>
              <a:rPr lang="zh-TW" altLang="en-US" sz="1600" dirty="0" smtClean="0"/>
              <a:t>最後將雨痕去除</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smtClean="0"/>
              <a:t>能夠準確</a:t>
            </a:r>
            <a:r>
              <a:rPr lang="zh-TW" altLang="en-US" sz="1600" dirty="0"/>
              <a:t>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a:t>
            </a:r>
            <a:r>
              <a:rPr lang="zh-TW" altLang="en-US" sz="1600" dirty="0" smtClean="0"/>
              <a:t>前人資料集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a:t>
            </a:r>
            <a:r>
              <a:rPr lang="zh-TW" altLang="en-US" sz="1600" dirty="0"/>
              <a:t>資料</a:t>
            </a:r>
            <a:r>
              <a:rPr lang="zh-TW" altLang="en-US" sz="1600" dirty="0" smtClean="0"/>
              <a:t>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同樣使用</a:t>
            </a:r>
            <a:r>
              <a:rPr lang="en-US" altLang="zh-TW" sz="1600" dirty="0" smtClean="0"/>
              <a:t>GAN</a:t>
            </a:r>
            <a:r>
              <a:rPr lang="zh-TW" altLang="en-US" sz="1600" dirty="0" smtClean="0"/>
              <a:t>的</a:t>
            </a:r>
            <a:r>
              <a:rPr lang="en-US" altLang="zh-TW" sz="1600" dirty="0" smtClean="0"/>
              <a:t>pix2pix</a:t>
            </a:r>
            <a:r>
              <a:rPr lang="zh-TW" altLang="en-US" sz="1600" dirty="0" smtClean="0"/>
              <a:t>進行研究</a:t>
            </a:r>
            <a:endParaRPr lang="en-US" altLang="zh-TW" sz="1600" dirty="0" smtClean="0"/>
          </a:p>
          <a:p>
            <a:pPr marL="342900" indent="-342900">
              <a:lnSpc>
                <a:spcPct val="150000"/>
              </a:lnSpc>
              <a:buFont typeface="+mj-lt"/>
              <a:buAutoNum type="arabicPeriod"/>
            </a:pPr>
            <a:r>
              <a:rPr lang="zh-TW" altLang="en-US" sz="1600" dirty="0"/>
              <a:t>同樣在</a:t>
            </a:r>
            <a:r>
              <a:rPr lang="en-US" altLang="zh-TW" sz="1600" dirty="0"/>
              <a:t>GAN</a:t>
            </a:r>
            <a:r>
              <a:rPr lang="zh-TW" altLang="en-US" sz="1600" dirty="0" smtClean="0"/>
              <a:t>加入影像過濾層能供我的研究進行技術參考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將除霧的工作想像為風格轉換的工作，是否能準確除霧</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中加入影像濾波層，觀察結果比較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6" y="2844794"/>
            <a:ext cx="2092452" cy="2069203"/>
          </a:xfrm>
          <a:prstGeom prst="rect">
            <a:avLst/>
          </a:prstGeom>
        </p:spPr>
      </p:pic>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a:latin typeface="微軟正黑體" panose="020B0604030504040204" pitchFamily="34" charset="-120"/>
                <a:ea typeface="微軟正黑體" panose="020B0604030504040204" pitchFamily="34" charset="-120"/>
              </a:rPr>
              <a:t>房子從只供居住，</a:t>
            </a:r>
            <a:r>
              <a:rPr lang="zh-TW" altLang="zh-TW" sz="1600" dirty="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a:latin typeface="微軟正黑體" panose="020B0604030504040204" pitchFamily="34" charset="-120"/>
                <a:ea typeface="微軟正黑體" panose="020B0604030504040204" pitchFamily="34" charset="-120"/>
              </a:rPr>
              <a:t>後來室內設計逐漸</a:t>
            </a:r>
            <a:r>
              <a:rPr lang="zh-TW" altLang="zh-TW" sz="1600" dirty="0" smtClean="0">
                <a:latin typeface="微軟正黑體" panose="020B0604030504040204" pitchFamily="34" charset="-120"/>
                <a:ea typeface="微軟正黑體" panose="020B0604030504040204" pitchFamily="34" charset="-120"/>
              </a:rPr>
              <a:t>從</a:t>
            </a:r>
            <a:r>
              <a:rPr lang="zh-TW" altLang="en-US" sz="1600" dirty="0">
                <a:latin typeface="微軟正黑體" panose="020B0604030504040204" pitchFamily="34" charset="-120"/>
                <a:ea typeface="微軟正黑體" panose="020B0604030504040204" pitchFamily="34" charset="-120"/>
              </a:rPr>
              <a:t>居住</a:t>
            </a:r>
            <a:r>
              <a:rPr lang="zh-TW" altLang="zh-TW" sz="1600" dirty="0" smtClean="0">
                <a:latin typeface="微軟正黑體" panose="020B0604030504040204" pitchFamily="34" charset="-120"/>
                <a:ea typeface="微軟正黑體" panose="020B0604030504040204" pitchFamily="34" charset="-120"/>
              </a:rPr>
              <a:t>，</a:t>
            </a:r>
            <a:r>
              <a:rPr lang="zh-TW" altLang="zh-TW" sz="1600" dirty="0">
                <a:latin typeface="微軟正黑體" panose="020B0604030504040204" pitchFamily="34" charset="-120"/>
                <a:ea typeface="微軟正黑體" panose="020B0604030504040204" pitchFamily="34" charset="-120"/>
              </a:rPr>
              <a:t>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262158"/>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a:t>
            </a:r>
            <a:r>
              <a:rPr lang="zh-TW" altLang="en-US" dirty="0" smtClean="0"/>
              <a:t>平滑後進行上採</a:t>
            </a:r>
            <a:r>
              <a:rPr lang="zh-TW" altLang="en-US" dirty="0"/>
              <a:t>樣獲得較</a:t>
            </a:r>
            <a:r>
              <a:rPr lang="zh-TW" altLang="en-US" dirty="0" smtClean="0"/>
              <a:t>清晰</a:t>
            </a:r>
            <a:endParaRPr lang="en-US" altLang="zh-TW" dirty="0" smtClean="0"/>
          </a:p>
          <a:p>
            <a:pPr>
              <a:lnSpc>
                <a:spcPct val="150000"/>
              </a:lnSpc>
            </a:pPr>
            <a:r>
              <a:rPr lang="zh-TW" altLang="en-US" dirty="0" smtClean="0"/>
              <a:t>的圖片</a:t>
            </a:r>
            <a:endParaRPr lang="en-US" altLang="zh-TW" dirty="0" smtClean="0"/>
          </a:p>
          <a:p>
            <a:pPr marL="285750" indent="-285750">
              <a:lnSpc>
                <a:spcPct val="150000"/>
              </a:lnSpc>
              <a:buFont typeface="Wingdings" panose="05000000000000000000" pitchFamily="2" charset="2"/>
              <a:buChar char="Ø"/>
            </a:pPr>
            <a:r>
              <a:rPr lang="zh-TW" altLang="en-US" dirty="0" smtClean="0"/>
              <a:t>與其他類似模型進行比較</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smtClean="0"/>
              <a:t>:</a:t>
            </a:r>
            <a:r>
              <a:rPr lang="zh-TW" altLang="en-US" dirty="0"/>
              <a:t>鑑別</a:t>
            </a:r>
            <a:r>
              <a:rPr lang="zh-TW" altLang="en-US" dirty="0" smtClean="0"/>
              <a:t>器</a:t>
            </a:r>
            <a:r>
              <a:rPr lang="zh-TW" altLang="en-US" dirty="0"/>
              <a:t>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一樣為風格轉換的</a:t>
            </a:r>
            <a:r>
              <a:rPr lang="en-US" altLang="zh-TW" sz="1600" dirty="0" smtClean="0"/>
              <a:t>GAN</a:t>
            </a:r>
            <a:r>
              <a:rPr lang="zh-TW" altLang="en-US" sz="1600" dirty="0" smtClean="0"/>
              <a:t>研究</a:t>
            </a:r>
            <a:endParaRPr lang="en-US" altLang="zh-TW" sz="1600" dirty="0" smtClean="0"/>
          </a:p>
          <a:p>
            <a:pPr marL="342900" indent="-342900">
              <a:lnSpc>
                <a:spcPct val="150000"/>
              </a:lnSpc>
              <a:buFont typeface="+mj-lt"/>
              <a:buAutoNum type="arabicPeriod"/>
            </a:pPr>
            <a:r>
              <a:rPr lang="zh-TW" altLang="en-US" sz="1600" dirty="0" smtClean="0"/>
              <a:t>此</a:t>
            </a:r>
            <a:r>
              <a:rPr lang="en-US" altLang="zh-TW" sz="1600" dirty="0" smtClean="0"/>
              <a:t>GAN</a:t>
            </a:r>
            <a:r>
              <a:rPr lang="zh-TW" altLang="en-US" sz="1600" dirty="0" smtClean="0"/>
              <a:t>研究有包含語意切割，可以學習參考</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9271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a:t>
            </a:r>
            <a:r>
              <a:rPr lang="zh-TW" altLang="en-US" sz="1800" dirty="0" smtClean="0"/>
              <a:t>人工智慧能否保存</a:t>
            </a:r>
            <a:r>
              <a:rPr lang="zh-TW" altLang="en-US" sz="1800" dirty="0"/>
              <a:t>閔式</a:t>
            </a:r>
            <a:r>
              <a:rPr lang="zh-TW" altLang="en-US" sz="1800" dirty="0" smtClean="0"/>
              <a:t>文化</a:t>
            </a:r>
          </a:p>
          <a:p>
            <a:pPr marL="342900" indent="-342900">
              <a:lnSpc>
                <a:spcPct val="150000"/>
              </a:lnSpc>
              <a:buFont typeface="+mj-lt"/>
              <a:buAutoNum type="arabicPeriod"/>
            </a:pPr>
            <a:r>
              <a:rPr lang="zh-TW" altLang="en-US" sz="1800" dirty="0" smtClean="0"/>
              <a:t>使用</a:t>
            </a:r>
            <a:r>
              <a:rPr lang="en-US" altLang="zh-TW" sz="1800" dirty="0" err="1"/>
              <a:t>CycleGAN</a:t>
            </a:r>
            <a:r>
              <a:rPr lang="zh-TW" altLang="en-US" sz="1800" dirty="0"/>
              <a:t>與</a:t>
            </a:r>
            <a:r>
              <a:rPr lang="en-US" altLang="zh-TW" sz="1800" dirty="0" err="1"/>
              <a:t>InstaGAN</a:t>
            </a:r>
            <a:r>
              <a:rPr lang="zh-TW" altLang="en-US" sz="1800" dirty="0"/>
              <a:t>進行風格轉換並比較成效</a:t>
            </a:r>
            <a:endParaRPr lang="en-US" altLang="zh-TW" sz="1800" dirty="0"/>
          </a:p>
          <a:p>
            <a:pPr marL="342900" indent="-342900">
              <a:lnSpc>
                <a:spcPct val="150000"/>
              </a:lnSpc>
              <a:buFont typeface="+mj-lt"/>
              <a:buAutoNum type="arabicPeriod"/>
            </a:pPr>
            <a:endParaRPr lang="en-US" altLang="zh-TW" sz="1800" dirty="0" smtClean="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29" y="2938271"/>
            <a:ext cx="3538311" cy="198291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14" y="2938272"/>
            <a:ext cx="3010367" cy="1982915"/>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246495"/>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r>
              <a:rPr lang="en-US" altLang="zh-TW" sz="1800" dirty="0" smtClean="0"/>
              <a:t>3.</a:t>
            </a:r>
            <a:r>
              <a:rPr lang="zh-TW" altLang="en-US" sz="1800" dirty="0" smtClean="0"/>
              <a:t>轉換後對兩者</a:t>
            </a:r>
            <a:r>
              <a:rPr lang="zh-TW" altLang="en-US" sz="1800" dirty="0"/>
              <a:t>不同</a:t>
            </a:r>
            <a:r>
              <a:rPr lang="en-US" altLang="zh-TW" sz="1800" dirty="0" smtClean="0"/>
              <a:t>GAN</a:t>
            </a:r>
            <a:r>
              <a:rPr lang="zh-TW" altLang="en-US" sz="1800" dirty="0" smtClean="0"/>
              <a:t>的成品進行比較</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smtClean="0"/>
              <a:t>:</a:t>
            </a:r>
            <a:r>
              <a:rPr lang="zh-TW" altLang="en-US" sz="1600" dirty="0" smtClean="0"/>
              <a:t>兩對生成器與鑑別器組成，</a:t>
            </a:r>
            <a:r>
              <a:rPr lang="zh-TW" altLang="en-US" sz="1600" dirty="0"/>
              <a:t>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a:t>
            </a:r>
            <a:r>
              <a:rPr lang="zh-TW" altLang="en-US" sz="1600" dirty="0" smtClean="0"/>
              <a:t>背景</a:t>
            </a:r>
            <a:endParaRPr lang="en-US" altLang="zh-TW" sz="1600" dirty="0" smtClean="0"/>
          </a:p>
          <a:p>
            <a:pPr marL="285750" indent="-285750">
              <a:lnSpc>
                <a:spcPct val="150000"/>
              </a:lnSpc>
              <a:buFont typeface="Wingdings" panose="05000000000000000000" pitchFamily="2" charset="2"/>
              <a:buChar char="Ø"/>
            </a:pPr>
            <a:r>
              <a:rPr lang="en-US" altLang="zh-TW" sz="1600" dirty="0" err="1" smtClean="0"/>
              <a:t>InstaGAN</a:t>
            </a:r>
            <a:r>
              <a:rPr lang="en-US" altLang="zh-TW" sz="1600" dirty="0" smtClean="0"/>
              <a:t>:</a:t>
            </a:r>
          </a:p>
          <a:p>
            <a:pPr marL="457200" lvl="1">
              <a:lnSpc>
                <a:spcPct val="150000"/>
              </a:lnSpc>
            </a:pPr>
            <a:r>
              <a:rPr lang="zh-TW" altLang="en-US" sz="1600" b="1" dirty="0" smtClean="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08489"/>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r>
              <a:rPr lang="zh-TW" altLang="en-US" sz="1600" dirty="0" smtClean="0"/>
              <a:t>。</a:t>
            </a:r>
            <a:endParaRPr lang="en-US" altLang="zh-TW" sz="1600" dirty="0" smtClean="0"/>
          </a:p>
          <a:p>
            <a:pPr lvl="1">
              <a:lnSpc>
                <a:spcPct val="150000"/>
              </a:lnSpc>
            </a:pPr>
            <a:r>
              <a:rPr lang="en-US" altLang="zh-TW" sz="1600" dirty="0" smtClean="0"/>
              <a:t>	</a:t>
            </a:r>
            <a:r>
              <a:rPr lang="zh-TW" altLang="en-US" sz="1600" dirty="0" smtClean="0"/>
              <a:t>變換</a:t>
            </a:r>
            <a:r>
              <a:rPr lang="zh-TW" altLang="en-US" sz="1600" dirty="0"/>
              <a:t>器</a:t>
            </a:r>
            <a:r>
              <a:rPr lang="en-US" altLang="zh-TW" sz="1600" dirty="0" smtClean="0"/>
              <a:t>:</a:t>
            </a:r>
            <a:r>
              <a:rPr lang="zh-TW" altLang="en-US" sz="1600" dirty="0" smtClean="0"/>
              <a:t>殘差連結，為</a:t>
            </a:r>
            <a:r>
              <a:rPr lang="en-US" altLang="zh-TW" sz="1600" dirty="0" smtClean="0"/>
              <a:t>9</a:t>
            </a:r>
            <a:r>
              <a:rPr lang="zh-TW" altLang="en-US" sz="1600" dirty="0"/>
              <a:t>個殘</a:t>
            </a:r>
            <a:r>
              <a:rPr lang="zh-TW" altLang="en-US" sz="1600" dirty="0" smtClean="0"/>
              <a:t>差塊組成</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zh-TW" altLang="en-US" dirty="0">
                <a:solidFill>
                  <a:schemeClr val="tx1">
                    <a:lumMod val="75000"/>
                    <a:lumOff val="25000"/>
                  </a:schemeClr>
                </a:solidFill>
                <a:cs typeface="+mn-ea"/>
                <a:sym typeface="+mn-lt"/>
              </a:rPr>
              <a:t>三維</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139321"/>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將圖片轉為遮罩</a:t>
            </a:r>
            <a:endParaRPr lang="en-US" altLang="zh-TW" sz="1800" b="1" dirty="0" smtClean="0"/>
          </a:p>
          <a:p>
            <a:pPr>
              <a:lnSpc>
                <a:spcPct val="150000"/>
              </a:lnSpc>
            </a:pPr>
            <a:r>
              <a:rPr lang="en-US" altLang="zh-TW" sz="1800" b="1" dirty="0"/>
              <a:t>	</a:t>
            </a:r>
            <a:r>
              <a:rPr lang="zh-TW" altLang="en-US" sz="1600" dirty="0" smtClean="0"/>
              <a:t>將建築物以外的部分進行遮罩</a:t>
            </a:r>
            <a:endParaRPr lang="en-US" altLang="zh-TW" sz="1600" dirty="0" smtClean="0"/>
          </a:p>
          <a:p>
            <a:pPr>
              <a:lnSpc>
                <a:spcPct val="150000"/>
              </a:lnSpc>
            </a:pPr>
            <a:r>
              <a:rPr lang="zh-TW" altLang="en-US" sz="1600" b="1" dirty="0" smtClean="0"/>
              <a:t>使用</a:t>
            </a:r>
            <a:r>
              <a:rPr lang="en-US" altLang="zh-TW" sz="1600" b="1" dirty="0" smtClean="0"/>
              <a:t>JPU</a:t>
            </a:r>
            <a:r>
              <a:rPr lang="zh-TW" altLang="en-US" sz="1600" b="1" dirty="0" smtClean="0"/>
              <a:t>上採樣模組</a:t>
            </a:r>
            <a:endParaRPr lang="en-US" altLang="zh-TW" sz="1600" b="1" dirty="0"/>
          </a:p>
          <a:p>
            <a:pPr>
              <a:lnSpc>
                <a:spcPct val="150000"/>
              </a:lnSpc>
            </a:pPr>
            <a:r>
              <a:rPr lang="en-US" altLang="zh-TW" sz="1600" b="1" dirty="0"/>
              <a:t>	</a:t>
            </a:r>
            <a:r>
              <a:rPr lang="zh-TW" altLang="en-US" sz="1600" dirty="0" smtClean="0"/>
              <a:t>進行上採樣將圖片還原成清晰圖片</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276999"/>
          </a:xfrm>
          <a:prstGeom prst="rect">
            <a:avLst/>
          </a:prstGeom>
          <a:noFill/>
          <a:ln w="9525">
            <a:noFill/>
            <a:miter/>
          </a:ln>
        </p:spPr>
        <p:txBody>
          <a:bodyPr wrap="square" lIns="0" tIns="0" rIns="0" bIns="0">
            <a:spAutoFit/>
          </a:bodyPr>
          <a:lstStyle/>
          <a:p>
            <a:r>
              <a:rPr lang="zh-TW" altLang="en-US" sz="1800" dirty="0" smtClean="0"/>
              <a:t>語意分割、將圖片背景遮罩</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GAN</a:t>
            </a:r>
            <a:r>
              <a:rPr lang="zh-TW" altLang="en-US" sz="1600" dirty="0" smtClean="0"/>
              <a:t>作為研究主軸</a:t>
            </a:r>
            <a:endParaRPr lang="en-US" altLang="zh-TW" sz="1600" dirty="0" smtClean="0"/>
          </a:p>
          <a:p>
            <a:pPr marL="342900" indent="-342900">
              <a:lnSpc>
                <a:spcPct val="150000"/>
              </a:lnSpc>
              <a:buFont typeface="+mj-lt"/>
              <a:buAutoNum type="arabicPeriod"/>
            </a:pPr>
            <a:r>
              <a:rPr lang="zh-TW" altLang="en-US" sz="1600" dirty="0" smtClean="0"/>
              <a:t>一樣為風格轉換的研究，值得參考學習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77492"/>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風格轉換已成流行，如修圖軟體的濾鏡就是一種風格轉換，但濾鏡風格有限，無法突發奇想自己想要的特效，如梵谷畫風等。</a:t>
            </a:r>
            <a:endParaRPr lang="en-US" altLang="zh-TW" sz="1800" dirty="0" smtClean="0"/>
          </a:p>
          <a:p>
            <a:pPr marL="342900" indent="-342900">
              <a:lnSpc>
                <a:spcPct val="150000"/>
              </a:lnSpc>
              <a:buFont typeface="+mj-lt"/>
              <a:buAutoNum type="arabicPeriod"/>
            </a:pPr>
            <a:r>
              <a:rPr lang="en-US" altLang="zh-TW" sz="1800" dirty="0" smtClean="0"/>
              <a:t>CNN</a:t>
            </a:r>
            <a:r>
              <a:rPr lang="zh-TW" altLang="en-US" sz="1800" dirty="0"/>
              <a:t>轉換風格無法對局部進行控制，導致轉換後主要結構產生</a:t>
            </a:r>
            <a:r>
              <a:rPr lang="zh-TW" altLang="en-US" sz="1800" dirty="0" smtClean="0"/>
              <a:t>改變</a:t>
            </a:r>
            <a:endParaRPr lang="en-US" altLang="zh-TW" sz="1600" dirty="0"/>
          </a:p>
          <a:p>
            <a:pPr marL="342900" indent="-342900">
              <a:lnSpc>
                <a:spcPct val="150000"/>
              </a:lnSpc>
              <a:buFont typeface="+mj-lt"/>
              <a:buAutoNum type="arabicPeriod"/>
            </a:pPr>
            <a:r>
              <a:rPr lang="zh-TW" altLang="en-US" sz="1800" dirty="0"/>
              <a:t>使用分治</a:t>
            </a:r>
            <a:r>
              <a:rPr lang="zh-TW" altLang="en-US" sz="1800" dirty="0" smtClean="0"/>
              <a:t>法進行</a:t>
            </a:r>
            <a:r>
              <a:rPr lang="en-US" altLang="zh-TW" sz="1800" dirty="0" smtClean="0"/>
              <a:t>GAN</a:t>
            </a:r>
            <a:r>
              <a:rPr lang="zh-TW" altLang="en-US" sz="1800" dirty="0" smtClean="0"/>
              <a:t>的訓練，觀察成果</a:t>
            </a:r>
            <a:endParaRPr lang="en-US" altLang="zh-TW" sz="1800" dirty="0" smtClean="0"/>
          </a:p>
          <a:p>
            <a:pPr marL="342900" indent="-342900">
              <a:lnSpc>
                <a:spcPct val="150000"/>
              </a:lnSpc>
              <a:buFont typeface="+mj-lt"/>
              <a:buAutoNum type="arabicPeriod"/>
            </a:pPr>
            <a:r>
              <a:rPr lang="zh-TW" altLang="en-US" sz="1800" dirty="0" smtClean="0"/>
              <a:t>使用分群處理先將圖片進行分群，觀察訓練成果</a:t>
            </a:r>
            <a:endParaRPr lang="en-US" altLang="zh-TW" sz="20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38992"/>
          </a:xfrm>
          <a:prstGeom prst="rect">
            <a:avLst/>
          </a:prstGeom>
          <a:noFill/>
          <a:ln w="9525">
            <a:noFill/>
            <a:miter/>
          </a:ln>
        </p:spPr>
        <p:txBody>
          <a:bodyPr wrap="square" lIns="0" tIns="0" rIns="0" bIns="0">
            <a:spAutoFit/>
          </a:bodyPr>
          <a:lstStyle/>
          <a:p>
            <a:r>
              <a:rPr lang="zh-TW" altLang="en-US" sz="1800" b="1" dirty="0"/>
              <a:t>生成</a:t>
            </a:r>
            <a:r>
              <a:rPr lang="zh-TW" altLang="en-US" sz="1800" b="1" dirty="0" smtClean="0"/>
              <a:t>器</a:t>
            </a:r>
            <a:r>
              <a:rPr lang="zh-TW" altLang="en-US" sz="1800" b="1" dirty="0"/>
              <a:t>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smtClean="0"/>
              <a:t>卷</a:t>
            </a:r>
            <a:r>
              <a:rPr lang="zh-TW" altLang="en-US" sz="1800" dirty="0"/>
              <a:t>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smtClean="0"/>
              <a:t>添加</a:t>
            </a:r>
            <a:r>
              <a:rPr lang="en-US" altLang="zh-TW" sz="1800" dirty="0" err="1" smtClean="0"/>
              <a:t>BatchNormalization</a:t>
            </a:r>
            <a:r>
              <a:rPr lang="zh-TW" altLang="en-US" sz="1800" dirty="0" smtClean="0"/>
              <a:t>層</a:t>
            </a:r>
            <a:endParaRPr lang="en-US" altLang="zh-TW" sz="1800" dirty="0" smtClean="0"/>
          </a:p>
          <a:p>
            <a:pPr marL="628650" lvl="1" indent="-285750">
              <a:buFont typeface="Wingdings" panose="05000000000000000000" pitchFamily="2" charset="2"/>
              <a:buChar char="Ø"/>
            </a:pPr>
            <a:r>
              <a:rPr lang="zh-TW" altLang="en-US" sz="1800" dirty="0" smtClean="0"/>
              <a:t>激</a:t>
            </a:r>
            <a:r>
              <a:rPr lang="zh-TW" altLang="en-US" sz="1800" dirty="0"/>
              <a:t>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smtClean="0"/>
              <a:t>卷積核</a:t>
            </a:r>
            <a:r>
              <a:rPr lang="en-US" altLang="zh-TW" sz="1800" dirty="0" smtClean="0"/>
              <a:t>:3</a:t>
            </a:r>
            <a:r>
              <a:rPr lang="zh-TW" altLang="en-US" sz="1800" dirty="0" smtClean="0"/>
              <a:t>*</a:t>
            </a:r>
            <a:r>
              <a:rPr lang="en-US" altLang="zh-TW" sz="1800" dirty="0" smtClean="0"/>
              <a:t>3</a:t>
            </a:r>
          </a:p>
          <a:p>
            <a:pPr marL="628650" lvl="1" indent="-285750">
              <a:buFont typeface="Wingdings" panose="05000000000000000000" pitchFamily="2" charset="2"/>
              <a:buChar char="Ø"/>
            </a:pPr>
            <a:r>
              <a:rPr lang="zh-TW" altLang="en-US" sz="1800" dirty="0" smtClean="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916500"/>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:68.8%(Top-1)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2342</TotalTime>
  <Words>8799</Words>
  <Application>Microsoft Office PowerPoint</Application>
  <PresentationFormat>如螢幕大小 (16:9)</PresentationFormat>
  <Paragraphs>553</Paragraphs>
  <Slides>74</Slides>
  <Notes>74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74</vt:i4>
      </vt:variant>
    </vt:vector>
  </HeadingPairs>
  <TitlesOfParts>
    <vt:vector size="83"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李承諺</cp:lastModifiedBy>
  <cp:revision>222</cp:revision>
  <dcterms:created xsi:type="dcterms:W3CDTF">2016-05-20T12:59:00Z</dcterms:created>
  <dcterms:modified xsi:type="dcterms:W3CDTF">2021-11-19T15:20:36Z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